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modernComment_13E_1B5B3D7C.xml" ContentType="application/vnd.ms-powerpoint.comments+xml"/>
  <Override PartName="/ppt/comments/modernComment_13A_BAF9756A.xml" ContentType="application/vnd.ms-powerpoint.comments+xml"/>
  <Override PartName="/ppt/comments/modernComment_13D_AF465ED8.xml" ContentType="application/vnd.ms-powerpoint.comments+xml"/>
  <Override PartName="/ppt/comments/modernComment_138_E2FB4BF8.xml" ContentType="application/vnd.ms-powerpoint.comments+xml"/>
  <Override PartName="/ppt/comments/modernComment_144_6CACABD1.xml" ContentType="application/vnd.ms-powerpoint.comments+xml"/>
  <Override PartName="/ppt/comments/modernComment_15E_88BB1E44.xml" ContentType="application/vnd.ms-powerpoint.comments+xml"/>
  <Override PartName="/ppt/comments/modernComment_150_7FEF34F3.xml" ContentType="application/vnd.ms-powerpoint.comments+xml"/>
  <Override PartName="/ppt/notesSlides/notesSlide1.xml" ContentType="application/vnd.openxmlformats-officedocument.presentationml.notesSlide+xml"/>
  <Override PartName="/ppt/comments/modernComment_14D_D701B71B.xml" ContentType="application/vnd.ms-powerpoint.comments+xml"/>
  <Override PartName="/ppt/comments/modernComment_158_35E86E68.xml" ContentType="application/vnd.ms-powerpoint.comments+xml"/>
  <Override PartName="/ppt/comments/modernComment_156_9826B579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9"/>
  </p:notesMasterIdLst>
  <p:sldIdLst>
    <p:sldId id="270" r:id="rId2"/>
    <p:sldId id="351" r:id="rId3"/>
    <p:sldId id="339" r:id="rId4"/>
    <p:sldId id="285" r:id="rId5"/>
    <p:sldId id="256" r:id="rId6"/>
    <p:sldId id="287" r:id="rId7"/>
    <p:sldId id="282" r:id="rId8"/>
    <p:sldId id="260" r:id="rId9"/>
    <p:sldId id="288" r:id="rId10"/>
    <p:sldId id="289" r:id="rId11"/>
    <p:sldId id="308" r:id="rId12"/>
    <p:sldId id="290" r:id="rId13"/>
    <p:sldId id="291" r:id="rId14"/>
    <p:sldId id="294" r:id="rId15"/>
    <p:sldId id="295" r:id="rId16"/>
    <p:sldId id="292" r:id="rId17"/>
    <p:sldId id="316" r:id="rId18"/>
    <p:sldId id="300" r:id="rId19"/>
    <p:sldId id="318" r:id="rId20"/>
    <p:sldId id="293" r:id="rId21"/>
    <p:sldId id="299" r:id="rId22"/>
    <p:sldId id="331" r:id="rId23"/>
    <p:sldId id="314" r:id="rId24"/>
    <p:sldId id="262" r:id="rId25"/>
    <p:sldId id="330" r:id="rId26"/>
    <p:sldId id="268" r:id="rId27"/>
    <p:sldId id="313" r:id="rId28"/>
    <p:sldId id="317" r:id="rId29"/>
    <p:sldId id="296" r:id="rId30"/>
    <p:sldId id="312" r:id="rId31"/>
    <p:sldId id="345" r:id="rId32"/>
    <p:sldId id="283" r:id="rId33"/>
    <p:sldId id="340" r:id="rId34"/>
    <p:sldId id="257" r:id="rId35"/>
    <p:sldId id="303" r:id="rId36"/>
    <p:sldId id="302" r:id="rId37"/>
    <p:sldId id="301" r:id="rId38"/>
    <p:sldId id="305" r:id="rId39"/>
    <p:sldId id="306" r:id="rId40"/>
    <p:sldId id="311" r:id="rId41"/>
    <p:sldId id="337" r:id="rId42"/>
    <p:sldId id="324" r:id="rId43"/>
    <p:sldId id="349" r:id="rId44"/>
    <p:sldId id="350" r:id="rId45"/>
    <p:sldId id="273" r:id="rId46"/>
    <p:sldId id="336" r:id="rId47"/>
    <p:sldId id="272" r:id="rId48"/>
    <p:sldId id="334" r:id="rId49"/>
    <p:sldId id="274" r:id="rId50"/>
    <p:sldId id="335" r:id="rId51"/>
    <p:sldId id="333" r:id="rId52"/>
    <p:sldId id="310" r:id="rId53"/>
    <p:sldId id="346" r:id="rId54"/>
    <p:sldId id="343" r:id="rId55"/>
    <p:sldId id="344" r:id="rId56"/>
    <p:sldId id="342" r:id="rId57"/>
    <p:sldId id="322" r:id="rId5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207">
          <p15:clr>
            <a:srgbClr val="A4A3A4"/>
          </p15:clr>
        </p15:guide>
        <p15:guide id="4" orient="horz" pos="35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76709E-910F-1DB5-019F-1735293DD46A}" name="Philipp Weber" initials="PW" userId="e16fd191ca41d14f" providerId="Windows Live"/>
  <p188:author id="{295E48A3-7FD6-CB0F-FC06-CA457603BA16}" name="Weber, Philipp" initials="PW" userId="S::philipp.weber@stud.th-rosenheim.de::613a4a8d-c7f8-4456-9d2e-23251029337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196479-2A24-428E-BF37-1A10AA1A3F57}" v="7" dt="2024-01-08T00:10:44.070"/>
    <p1510:client id="{5E775764-63ED-4C35-99A2-7980158B16F7}" v="1113" dt="2024-01-07T14:54:40.141"/>
    <p1510:client id="{75E4A6E1-6C78-435B-FA3C-F6ECB6A2F7EB}" v="2324" dt="2024-01-07T02:53:33.907"/>
    <p1510:client id="{ACD5656D-BE99-B4A4-7F2A-AAE886AA0DDB}" v="1" dt="2024-01-07T13:35:37.181"/>
    <p1510:client id="{CBBBB8B7-B9CA-491F-81DE-E3443157CE7B}" v="12" dt="2024-01-07T21:22:43.484"/>
    <p1510:client id="{CCF9EB89-3F48-47CF-94C3-FF1131A85EF7}" v="709" dt="2024-01-07T21:21:35.333"/>
    <p1510:client id="{E2D68707-B3BB-40FD-9F76-0F39C1D851A8}" v="1035" dt="2024-01-07T22:53:36.7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08"/>
      </p:cViewPr>
      <p:guideLst>
        <p:guide orient="horz" pos="2387"/>
        <p:guide pos="3840"/>
        <p:guide orient="horz" pos="1207"/>
        <p:guide orient="horz" pos="356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modernComment_138_E2FB4BF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5786960-1BCA-4008-8504-DC477D70C9B6}" authorId="{A976709E-910F-1DB5-019F-1735293DD46A}" created="2024-01-07T15:01:51.28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08119800" sldId="312"/>
      <ac:spMk id="2" creationId="{42C8E88E-B0CB-A11A-2CA4-60A7D9725B62}"/>
      <ac:txMk cp="0" len="20">
        <ac:context len="21" hash="2425515556"/>
      </ac:txMk>
    </ac:txMkLst>
    <p188:pos x="6581851" y="393793"/>
    <p188:txBody>
      <a:bodyPr/>
      <a:lstStyle/>
      <a:p>
        <a:r>
          <a:rPr lang="de-DE"/>
          <a:t>20 Minuten bis hier nach Dockerfile Demo</a:t>
        </a:r>
      </a:p>
    </p188:txBody>
  </p188:cm>
</p188:cmLst>
</file>

<file path=ppt/comments/modernComment_13A_BAF975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E0C9D85-5195-4D55-8D57-EDD6653D1A59}" authorId="{A976709E-910F-1DB5-019F-1735293DD46A}" created="2024-01-07T21:56:40.43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36910698" sldId="314"/>
      <ac:spMk id="6" creationId="{36AAD41A-C476-8E92-869F-4AA6609CA63F}"/>
      <ac:txMk cp="112" len="18">
        <ac:context len="131" hash="2042561333"/>
      </ac:txMk>
    </ac:txMkLst>
    <p188:pos x="4499422" y="2991048"/>
    <p188:txBody>
      <a:bodyPr/>
      <a:lstStyle/>
      <a:p>
        <a:r>
          <a:rPr lang="de-DE"/>
          <a:t>Erleichtert Bereitstellung und Wartung in modernen Umgebungen</a:t>
        </a:r>
      </a:p>
    </p188:txBody>
  </p188:cm>
  <p188:cm id="{EB00D924-DF0A-4270-8135-BA321BBB0EA6}" authorId="{A976709E-910F-1DB5-019F-1735293DD46A}" created="2024-01-07T21:58:08.99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36910698" sldId="314"/>
      <ac:spMk id="6" creationId="{36AAD41A-C476-8E92-869F-4AA6609CA63F}"/>
      <ac:txMk cp="86" len="25">
        <ac:context len="131" hash="2042561333"/>
      </ac:txMk>
    </ac:txMkLst>
    <p188:pos x="5113472" y="2063299"/>
    <p188:txBody>
      <a:bodyPr/>
      <a:lstStyle/>
      <a:p>
        <a:r>
          <a:rPr lang="de-DE"/>
          <a:t>Jeder Service in separatem Container = erleichtert Entwicklung, Testen, Deployment und Skalierung</a:t>
        </a:r>
      </a:p>
    </p188:txBody>
  </p188:cm>
  <p188:cm id="{4070680F-EEB6-4BB4-AED3-F154030DA382}" authorId="{A976709E-910F-1DB5-019F-1735293DD46A}" created="2024-01-07T22:00:07.93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36910698" sldId="314"/>
      <ac:spMk id="6" creationId="{36AAD41A-C476-8E92-869F-4AA6609CA63F}"/>
      <ac:txMk cp="33" len="52">
        <ac:context len="131" hash="2042561333"/>
      </ac:txMk>
    </ac:txMkLst>
    <p188:pos x="10673291" y="1135550"/>
    <p188:txBody>
      <a:bodyPr/>
      <a:lstStyle/>
      <a:p>
        <a:r>
          <a:rPr lang="de-DE"/>
          <a:t>GitHub Actions und GitLab CI/CD</a:t>
        </a:r>
      </a:p>
    </p188:txBody>
  </p188:cm>
  <p188:cm id="{B3CB3A8A-5F85-4599-B909-A208D2F595FE}" authorId="{A976709E-910F-1DB5-019F-1735293DD46A}" created="2024-01-07T22:00:39.05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36910698" sldId="314"/>
      <ac:spMk id="6" creationId="{36AAD41A-C476-8E92-869F-4AA6609CA63F}"/>
      <ac:txMk cp="0" len="32">
        <ac:context len="131" hash="2042561333"/>
      </ac:txMk>
    </ac:txMkLst>
    <p188:pos x="7055737" y="201127"/>
    <p188:txBody>
      <a:bodyPr/>
      <a:lstStyle/>
      <a:p>
        <a:r>
          <a:rPr lang="de-DE"/>
          <a:t>Gleiche Umgebung</a:t>
        </a:r>
      </a:p>
    </p188:txBody>
  </p188:cm>
</p188:cmLst>
</file>

<file path=ppt/comments/modernComment_13D_AF465E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DD7BCC9-52D0-4EF3-B5F2-C56859D008DE}" authorId="{295E48A3-7FD6-CB0F-FC06-CA457603BA16}" created="2024-01-07T12:40:35.76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940624600" sldId="317"/>
      <ac:spMk id="2" creationId="{00A15E86-981A-0EB1-4771-CCF59A792F4E}"/>
      <ac:txMk cp="0" len="15">
        <ac:context len="16" hash="3598254816"/>
      </ac:txMk>
    </ac:txMkLst>
    <p188:pos x="5040053" y="393793"/>
    <p188:txBody>
      <a:bodyPr/>
      <a:lstStyle/>
      <a:p>
        <a:r>
          <a:rPr lang="de-DE"/>
          <a:t>5 Minuten</a:t>
        </a:r>
      </a:p>
    </p188:txBody>
  </p188:cm>
</p188:cmLst>
</file>

<file path=ppt/comments/modernComment_13E_1B5B3D7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7518D5A-C724-4657-A736-277AA791BF6D}" authorId="{295E48A3-7FD6-CB0F-FC06-CA457603BA16}" created="2024-01-07T14:52:09.01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58964348" sldId="318"/>
      <ac:spMk id="9" creationId="{6DAABCE4-2777-2528-F16B-19631521D205}"/>
      <ac:txMk cp="0" len="16">
        <ac:context len="17" hash="2348713188"/>
      </ac:txMk>
    </ac:txMkLst>
    <p188:pos x="9622336" y="2209296"/>
    <p188:txBody>
      <a:bodyPr/>
      <a:lstStyle/>
      <a:p>
        <a:r>
          <a:rPr lang="de-DE"/>
          <a:t>Bis hier: 30 Minuten</a:t>
        </a:r>
      </a:p>
    </p188:txBody>
  </p188:cm>
</p188:cmLst>
</file>

<file path=ppt/comments/modernComment_144_6CACAB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D8AD31-F8D8-436E-922A-B7EC2640607B}" authorId="{A976709E-910F-1DB5-019F-1735293DD46A}" created="2024-01-07T15:02:14.13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823255505" sldId="324"/>
      <ac:spMk id="9" creationId="{AAF57744-9465-6833-A315-A66547FD3A04}"/>
      <ac:txMk cp="0" len="16">
        <ac:context len="56" hash="2622328281"/>
      </ac:txMk>
    </ac:txMkLst>
    <p188:pos x="9061682" y="1515153"/>
    <p188:txBody>
      <a:bodyPr/>
      <a:lstStyle/>
      <a:p>
        <a:r>
          <a:rPr lang="de-DE"/>
          <a:t>20 Minuten ab Anfang Kurbernetes</a:t>
        </a:r>
      </a:p>
    </p188:txBody>
  </p188:cm>
</p188:cmLst>
</file>

<file path=ppt/comments/modernComment_14D_D701B71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47F155-F8E2-4621-9D2F-F74CF84D60C1}" authorId="{295E48A3-7FD6-CB0F-FC06-CA457603BA16}" created="2024-01-07T12:40:05.15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07213851" sldId="333"/>
      <ac:spMk id="9" creationId="{32888AFB-AA2B-ED75-EABC-E5D28489AB08}"/>
      <ac:txMk cp="0" len="15">
        <ac:context len="16" hash="3598254816"/>
      </ac:txMk>
    </ac:txMkLst>
    <p188:pos x="5040053" y="393793"/>
    <p188:txBody>
      <a:bodyPr/>
      <a:lstStyle/>
      <a:p>
        <a:r>
          <a:rPr lang="de-DE"/>
          <a:t>3 Minuten</a:t>
        </a:r>
      </a:p>
    </p188:txBody>
  </p188:cm>
</p188:cmLst>
</file>

<file path=ppt/comments/modernComment_150_7FEF34F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192639-BE3F-4C0F-9298-B5E601E20B35}" authorId="{A976709E-910F-1DB5-019F-1735293DD46A}" created="2024-01-07T15:02:50.826">
    <pc:sldMkLst xmlns:pc="http://schemas.microsoft.com/office/powerpoint/2013/main/command">
      <pc:docMk/>
      <pc:sldMk cId="2146383091" sldId="336"/>
    </pc:sldMkLst>
    <p188:txBody>
      <a:bodyPr/>
      <a:lstStyle/>
      <a:p>
        <a:r>
          <a:rPr lang="de-DE"/>
          <a:t>Bis hier 8 Minuten</a:t>
        </a:r>
      </a:p>
    </p188:txBody>
  </p188:cm>
</p188:cmLst>
</file>

<file path=ppt/comments/modernComment_156_9826B57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472925-C4C2-4495-8E6D-36E79686A3D6}" authorId="{A976709E-910F-1DB5-019F-1735293DD46A}" created="2024-01-07T21:47:22.13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52673657" sldId="342"/>
      <ac:spMk id="6" creationId="{A7059DCA-3CE9-09F4-3371-80525BFAEB0D}"/>
      <ac:txMk cp="0" len="72">
        <ac:context len="73" hash="2314424968"/>
      </ac:txMk>
    </ac:txMkLst>
    <p188:pos x="10419661" y="201127"/>
    <p188:txBody>
      <a:bodyPr/>
      <a:lstStyle/>
      <a:p>
        <a:r>
          <a:rPr lang="de-DE"/>
          <a:t>Welche Aspekte sind relevant für eure Projekte und Herausforderungen?</a:t>
        </a:r>
      </a:p>
    </p188:txBody>
  </p188:cm>
  <p188:cm id="{E1FD4555-9582-4FA5-9D4E-A4C2FBC92FFE}" authorId="{A976709E-910F-1DB5-019F-1735293DD46A}" created="2024-01-07T21:47:47.04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52673657" sldId="342"/>
      <ac:spMk id="6" creationId="{A7059DCA-3CE9-09F4-3371-80525BFAEB0D}"/>
      <ac:txMk cp="0" len="72">
        <ac:context len="73" hash="2314424968"/>
      </ac:txMk>
    </ac:txMkLst>
    <p188:pos x="10419661" y="201127"/>
    <p188:txBody>
      <a:bodyPr/>
      <a:lstStyle/>
      <a:p>
        <a:r>
          <a:rPr lang="de-DE"/>
          <a:t>Weiterführende Fragen und Themen?</a:t>
        </a:r>
      </a:p>
    </p188:txBody>
  </p188:cm>
  <p188:cm id="{0C113363-5F2C-4DCB-9999-B02C9364D579}" authorId="{A976709E-910F-1DB5-019F-1735293DD46A}" created="2024-01-07T21:48:21.41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52673657" sldId="342"/>
      <ac:spMk id="6" creationId="{A7059DCA-3CE9-09F4-3371-80525BFAEB0D}"/>
      <ac:txMk cp="0" len="72">
        <ac:context len="73" hash="2314424968"/>
      </ac:txMk>
    </ac:txMkLst>
    <p188:pos x="10419661" y="201127"/>
    <p188:txBody>
      <a:bodyPr/>
      <a:lstStyle/>
      <a:p>
        <a:r>
          <a:rPr lang="de-DE"/>
          <a:t>Spezifische Erkenntnisse und Tools, die ihr in Arbeitsumfeld anwenden wollt?</a:t>
        </a:r>
      </a:p>
    </p188:txBody>
  </p188:cm>
</p188:cmLst>
</file>

<file path=ppt/comments/modernComment_158_35E86E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2B55EF-2B83-4DB5-9463-848D75BB2577}" authorId="{A976709E-910F-1DB5-019F-1735293DD46A}" created="2024-01-07T21:44:09.63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04425064" sldId="344"/>
      <ac:spMk id="6" creationId="{873DF59A-2684-0AE7-CEBE-7BF0525379CC}"/>
      <ac:txMk cp="35" len="47">
        <ac:context len="155" hash="1330379519"/>
      </ac:txMk>
    </ac:txMkLst>
    <p188:pos x="9778914" y="201127"/>
    <p188:txBody>
      <a:bodyPr/>
      <a:lstStyle/>
      <a:p>
        <a:r>
          <a:rPr lang="de-DE"/>
          <a:t>Mindestens 6 Nodes</a:t>
        </a:r>
      </a:p>
    </p188:txBody>
  </p188:cm>
  <p188:cm id="{76BA33CD-B03E-4498-848E-9E9A389638B8}" authorId="{A976709E-910F-1DB5-019F-1735293DD46A}" created="2024-01-07T21:51:47.56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04425064" sldId="344"/>
      <ac:spMk id="6" creationId="{873DF59A-2684-0AE7-CEBE-7BF0525379CC}"/>
      <ac:txMk cp="0" len="34">
        <ac:context len="155" hash="1330379519"/>
      </ac:txMk>
    </ac:txMkLst>
    <p188:pos x="7242622" y="201127"/>
    <p188:txBody>
      <a:bodyPr/>
      <a:lstStyle/>
      <a:p>
        <a:r>
          <a:rPr lang="de-DE"/>
          <a:t>Docker = effiziente Containerisierungstechnologie
Kubernetes = mächtige Orchestrierungsplattform
zusammen = robuste Lösung für komplexe Anwendungsarchitekturen</a:t>
        </a:r>
      </a:p>
    </p188:txBody>
  </p188:cm>
  <p188:cm id="{C989DB37-CE1B-429F-A034-AC6486DBCAE8}" authorId="{A976709E-910F-1DB5-019F-1735293DD46A}" created="2024-01-07T21:52:40.89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04425064" sldId="344"/>
      <ac:spMk id="6" creationId="{873DF59A-2684-0AE7-CEBE-7BF0525379CC}"/>
      <ac:txMk cp="117" len="9">
        <ac:context len="155" hash="1330379519"/>
      </ac:txMk>
    </ac:txMkLst>
    <p188:pos x="2256806" y="2991048"/>
    <p188:txBody>
      <a:bodyPr/>
      <a:lstStyle/>
      <a:p>
        <a:r>
          <a:rPr lang="de-DE"/>
          <a:t>Vor allem bei Kubernetes</a:t>
        </a:r>
      </a:p>
    </p188:txBody>
  </p188:cm>
  <p188:cm id="{36DA9726-9B44-447B-B0B6-3145869D5181}" authorId="{A976709E-910F-1DB5-019F-1735293DD46A}" created="2024-01-07T21:53:16.45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04425064" sldId="344"/>
      <ac:spMk id="6" creationId="{873DF59A-2684-0AE7-CEBE-7BF0525379CC}"/>
      <ac:txMk cp="131" len="23">
        <ac:context len="155" hash="1330379519"/>
      </ac:txMk>
    </ac:txMkLst>
    <p188:pos x="7923416" y="2991048"/>
    <p188:txBody>
      <a:bodyPr/>
      <a:lstStyle/>
      <a:p>
        <a:r>
          <a:rPr lang="de-DE"/>
          <a:t>Umfangreiche Kommunikation und starke Community erleichtern Einstieg und fortlaufende Nutzung</a:t>
        </a:r>
      </a:p>
    </p188:txBody>
  </p188:cm>
</p188:cmLst>
</file>

<file path=ppt/comments/modernComment_15E_88BB1E4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ABABCD-872B-4F7C-8C38-57506B578CEA}" authorId="{A976709E-910F-1DB5-019F-1735293DD46A}" created="2024-01-07T22:41:50.38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93964356" sldId="350"/>
      <ac:spMk id="2" creationId="{D0CD2DA4-1C1A-C0DC-ABDB-FDC619F75043}"/>
      <ac:txMk cp="0" len="20">
        <ac:context len="54" hash="908333356"/>
      </ac:txMk>
    </ac:txMkLst>
    <p188:pos x="4666283" y="197001"/>
    <p188:txBody>
      <a:bodyPr/>
      <a:lstStyle/>
      <a:p>
        <a:r>
          <a:rPr lang="de-DE"/>
          <a:t>Standardstrategie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9DFB8-7ECB-44E2-A3B3-0F066A9C2059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39322C-E1E9-4358-8F79-54794D1F19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946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9322C-E1E9-4358-8F79-54794D1F19E0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223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F0DCE6-4704-4698-AFAC-D5550CE9FAB0}"/>
              </a:ext>
            </a:extLst>
          </p:cNvPr>
          <p:cNvSpPr/>
          <p:nvPr/>
        </p:nvSpPr>
        <p:spPr>
          <a:xfrm>
            <a:off x="0" y="639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A57821-2480-43F4-BA34-F510B1752C1A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C0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FF7A7-217D-4037-8041-FF118C4E3B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88000"/>
            <a:ext cx="9144000" cy="5202000"/>
          </a:xfrm>
          <a:prstGeom prst="rect">
            <a:avLst/>
          </a:prstGeom>
        </p:spPr>
        <p:txBody>
          <a:bodyPr anchor="ctr"/>
          <a:lstStyle>
            <a:lvl1pPr algn="ctr">
              <a:defRPr sz="8000">
                <a:latin typeface="+mj-lt"/>
              </a:defRPr>
            </a:lvl1pPr>
          </a:lstStyle>
          <a:p>
            <a:r>
              <a:rPr lang="de-DE" noProof="0"/>
              <a:t>Titel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5C78D-723E-4EA3-B177-8B35F03B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498000"/>
            <a:ext cx="2743200" cy="36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/>
              <a:t>9. Januar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BECB7-C809-4BFC-92CA-8D849799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8000"/>
            <a:ext cx="4114800" cy="36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/>
              <a:t>Philipp Weber &amp; Nick Schreiber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86616-2F1A-4697-ACAA-6732B5F02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000" y="6498000"/>
            <a:ext cx="2743200" cy="36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629E1D32-139B-4C55-A3C3-B5F4791988C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7FFBEEBE-E833-4093-B5D4-010B51F5F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000" y="126000"/>
            <a:ext cx="2614736" cy="82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B7E58BB-6C62-4607-90F7-E801B9DEAD0F}"/>
              </a:ext>
            </a:extLst>
          </p:cNvPr>
          <p:cNvSpPr/>
          <p:nvPr/>
        </p:nvSpPr>
        <p:spPr>
          <a:xfrm>
            <a:off x="0" y="108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924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EB1C2-432B-4AA8-8793-782895490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0918F-B88A-447D-8389-4064AA429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626B20-45FD-4932-8FCF-74F99C570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E9FB6-E3EC-470E-818A-CCFB282D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9. Januar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16EC0-450F-48C3-BEEC-E4759EF25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Philipp Weber &amp; Nick Schreiber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30584-A6DB-4AA5-BA54-F7735214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9E1D32-139B-4C55-A3C3-B5F479198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23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3222-E949-4E6F-B3D8-F5E33E67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EE7650-40D9-4ECE-9D3E-39243D034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A1307-0E6F-406A-AC21-729177BFA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603C6-1E12-4A91-A4B8-9470C009B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9. Januar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98F30-D5C0-475C-A404-D6EE3EC6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Philipp Weber &amp; Nick Schreiber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D9732-FB71-4FA2-B531-E17098DD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9E1D32-139B-4C55-A3C3-B5F479198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4930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C80AB-8747-466E-A521-701FFB558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4078BE-E76B-4E84-B05C-77D9AD5D7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8A99D-77E9-4F92-82C0-CD422505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9. Januar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50426-1ABC-46C8-86C7-84F2BEEA5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Philipp Weber &amp; Nick Schreiber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1EFC1-9D43-403C-818F-A0789635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9E1D32-139B-4C55-A3C3-B5F479198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199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8B715-835E-41C3-A218-98DA20FB5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AED09-F1D1-4F77-AE02-5D5A92D3D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768BB-6347-4D8C-B469-90F6FF59A7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9. Januar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9A67-2B2A-4BF6-8606-A301ED797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Philipp Weber &amp; Nick Schreiber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5F60D-472D-49A4-BE06-430DA275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9E1D32-139B-4C55-A3C3-B5F479198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785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0DD49D2-B83E-448E-9DF3-872A88F38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0"/>
            <a:ext cx="8604000" cy="1080000"/>
          </a:xfrm>
          <a:prstGeom prst="rect">
            <a:avLst/>
          </a:prstGeom>
        </p:spPr>
        <p:txBody>
          <a:bodyPr lIns="90000"/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noProof="0" dirty="0"/>
              <a:t>Titel</a:t>
            </a:r>
          </a:p>
        </p:txBody>
      </p:sp>
      <p:pic>
        <p:nvPicPr>
          <p:cNvPr id="16" name="Content Placeholder 10">
            <a:extLst>
              <a:ext uri="{FF2B5EF4-FFF2-40B4-BE49-F238E27FC236}">
                <a16:creationId xmlns:a16="http://schemas.microsoft.com/office/drawing/2014/main" id="{6F30BBF2-522D-44F7-9658-2515B490C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000" y="126000"/>
            <a:ext cx="2614736" cy="82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77D921A-4953-4BFB-88AF-6678A997F71B}"/>
              </a:ext>
            </a:extLst>
          </p:cNvPr>
          <p:cNvSpPr/>
          <p:nvPr/>
        </p:nvSpPr>
        <p:spPr>
          <a:xfrm>
            <a:off x="0" y="108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679F7B-1165-4EC7-BEB0-2247C5E7A8BE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C0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97FBDA-5142-4492-BEF5-6D735F600CE3}"/>
              </a:ext>
            </a:extLst>
          </p:cNvPr>
          <p:cNvSpPr/>
          <p:nvPr/>
        </p:nvSpPr>
        <p:spPr>
          <a:xfrm>
            <a:off x="0" y="639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ooter Placeholder 11">
            <a:extLst>
              <a:ext uri="{FF2B5EF4-FFF2-40B4-BE49-F238E27FC236}">
                <a16:creationId xmlns:a16="http://schemas.microsoft.com/office/drawing/2014/main" id="{331C70D9-0380-4395-83F4-C8C31375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8000"/>
            <a:ext cx="4114800" cy="360000"/>
          </a:xfrm>
          <a:prstGeom prst="rect">
            <a:avLst/>
          </a:prstGeom>
        </p:spPr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21" name="Slide Number Placeholder 12">
            <a:extLst>
              <a:ext uri="{FF2B5EF4-FFF2-40B4-BE49-F238E27FC236}">
                <a16:creationId xmlns:a16="http://schemas.microsoft.com/office/drawing/2014/main" id="{C464783D-55B4-4438-9A2C-C4271CAE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000" y="6498000"/>
            <a:ext cx="2743200" cy="360000"/>
          </a:xfrm>
          <a:prstGeom prst="rect">
            <a:avLst/>
          </a:prstGeom>
        </p:spPr>
        <p:txBody>
          <a:bodyPr anchor="ctr"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‹Nr.›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22" name="Date Placeholder 13">
            <a:extLst>
              <a:ext uri="{FF2B5EF4-FFF2-40B4-BE49-F238E27FC236}">
                <a16:creationId xmlns:a16="http://schemas.microsoft.com/office/drawing/2014/main" id="{050DCAAF-AB29-4DBF-85D7-3911069880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498000"/>
            <a:ext cx="2743200" cy="360000"/>
          </a:xfrm>
          <a:prstGeom prst="rect">
            <a:avLst/>
          </a:prstGeom>
        </p:spPr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B5D2449-11E7-4DCA-ABA6-C2D2EA3802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1908000"/>
            <a:ext cx="10753200" cy="3762000"/>
          </a:xfrm>
        </p:spPr>
        <p:txBody>
          <a:bodyPr anchor="t"/>
          <a:lstStyle>
            <a:lvl1pPr marL="342900" indent="-34290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 dirty="0"/>
              <a:t>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7833A66-E003-4CC9-A1D2-83A9DA4CFBD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62002" y="5670000"/>
            <a:ext cx="6030000" cy="720000"/>
          </a:xfrm>
        </p:spPr>
        <p:txBody>
          <a:bodyPr lIns="0" tIns="0" rIns="126000" bIns="0" anchor="b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Quelle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1D0FF27-1B4E-4786-9140-FE7CC4E56DE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0" y="5670000"/>
            <a:ext cx="6030000" cy="720000"/>
          </a:xfrm>
        </p:spPr>
        <p:txBody>
          <a:bodyPr lIns="0" tIns="0" rIns="126000" bIns="0" anchor="b" anchorCtr="0">
            <a:normAutofit/>
          </a:bodyPr>
          <a:lstStyle>
            <a:lvl1pPr marL="10800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Quelle</a:t>
            </a:r>
          </a:p>
        </p:txBody>
      </p:sp>
    </p:spTree>
    <p:extLst>
      <p:ext uri="{BB962C8B-B14F-4D97-AF65-F5344CB8AC3E}">
        <p14:creationId xmlns:p14="http://schemas.microsoft.com/office/powerpoint/2010/main" val="47159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0DD49D2-B83E-448E-9DF3-872A88F38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0"/>
            <a:ext cx="8604000" cy="1080000"/>
          </a:xfrm>
          <a:prstGeom prst="rect">
            <a:avLst/>
          </a:prstGeom>
        </p:spPr>
        <p:txBody>
          <a:bodyPr lIns="90000"/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noProof="0"/>
              <a:t>Titel</a:t>
            </a:r>
          </a:p>
        </p:txBody>
      </p:sp>
      <p:pic>
        <p:nvPicPr>
          <p:cNvPr id="16" name="Content Placeholder 10">
            <a:extLst>
              <a:ext uri="{FF2B5EF4-FFF2-40B4-BE49-F238E27FC236}">
                <a16:creationId xmlns:a16="http://schemas.microsoft.com/office/drawing/2014/main" id="{6F30BBF2-522D-44F7-9658-2515B490C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000" y="126000"/>
            <a:ext cx="2614736" cy="82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77D921A-4953-4BFB-88AF-6678A997F71B}"/>
              </a:ext>
            </a:extLst>
          </p:cNvPr>
          <p:cNvSpPr/>
          <p:nvPr/>
        </p:nvSpPr>
        <p:spPr>
          <a:xfrm>
            <a:off x="0" y="108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679F7B-1165-4EC7-BEB0-2247C5E7A8BE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C0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97FBDA-5142-4492-BEF5-6D735F600CE3}"/>
              </a:ext>
            </a:extLst>
          </p:cNvPr>
          <p:cNvSpPr/>
          <p:nvPr/>
        </p:nvSpPr>
        <p:spPr>
          <a:xfrm>
            <a:off x="0" y="639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ooter Placeholder 11">
            <a:extLst>
              <a:ext uri="{FF2B5EF4-FFF2-40B4-BE49-F238E27FC236}">
                <a16:creationId xmlns:a16="http://schemas.microsoft.com/office/drawing/2014/main" id="{331C70D9-0380-4395-83F4-C8C31375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8000"/>
            <a:ext cx="4114800" cy="360000"/>
          </a:xfrm>
          <a:prstGeom prst="rect">
            <a:avLst/>
          </a:prstGeom>
        </p:spPr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21" name="Slide Number Placeholder 12">
            <a:extLst>
              <a:ext uri="{FF2B5EF4-FFF2-40B4-BE49-F238E27FC236}">
                <a16:creationId xmlns:a16="http://schemas.microsoft.com/office/drawing/2014/main" id="{C464783D-55B4-4438-9A2C-C4271CAE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000" y="6498000"/>
            <a:ext cx="2743200" cy="360000"/>
          </a:xfrm>
          <a:prstGeom prst="rect">
            <a:avLst/>
          </a:prstGeom>
        </p:spPr>
        <p:txBody>
          <a:bodyPr anchor="ctr"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‹Nr.›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22" name="Date Placeholder 13">
            <a:extLst>
              <a:ext uri="{FF2B5EF4-FFF2-40B4-BE49-F238E27FC236}">
                <a16:creationId xmlns:a16="http://schemas.microsoft.com/office/drawing/2014/main" id="{050DCAAF-AB29-4DBF-85D7-3911069880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498000"/>
            <a:ext cx="2743200" cy="360000"/>
          </a:xfrm>
          <a:prstGeom prst="rect">
            <a:avLst/>
          </a:prstGeom>
        </p:spPr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14" name="Bildplatzhalter 2">
            <a:extLst>
              <a:ext uri="{FF2B5EF4-FFF2-40B4-BE49-F238E27FC236}">
                <a16:creationId xmlns:a16="http://schemas.microsoft.com/office/drawing/2014/main" id="{7F647214-6CE3-4E20-B58E-0F147FAF81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8075" y="1188000"/>
            <a:ext cx="10753200" cy="448255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3B042A7-1854-4A27-AEF4-466A7178581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62002" y="5670000"/>
            <a:ext cx="6030000" cy="720000"/>
          </a:xfrm>
        </p:spPr>
        <p:txBody>
          <a:bodyPr lIns="0" tIns="0" rIns="126000" bIns="0" anchor="b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Quelle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7FBEC44-6F32-4C15-931C-BDE28260485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0" y="5670000"/>
            <a:ext cx="6030000" cy="720000"/>
          </a:xfrm>
        </p:spPr>
        <p:txBody>
          <a:bodyPr lIns="0" tIns="0" rIns="126000" bIns="0" anchor="b" anchorCtr="0">
            <a:normAutofit/>
          </a:bodyPr>
          <a:lstStyle>
            <a:lvl1pPr marL="10800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Quelle</a:t>
            </a:r>
          </a:p>
        </p:txBody>
      </p:sp>
    </p:spTree>
    <p:extLst>
      <p:ext uri="{BB962C8B-B14F-4D97-AF65-F5344CB8AC3E}">
        <p14:creationId xmlns:p14="http://schemas.microsoft.com/office/powerpoint/2010/main" val="1647466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0DD49D2-B83E-448E-9DF3-872A88F38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0"/>
            <a:ext cx="8604000" cy="1080000"/>
          </a:xfrm>
          <a:prstGeom prst="rect">
            <a:avLst/>
          </a:prstGeom>
        </p:spPr>
        <p:txBody>
          <a:bodyPr lIns="90000"/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noProof="0"/>
              <a:t>Titel</a:t>
            </a:r>
          </a:p>
        </p:txBody>
      </p:sp>
      <p:pic>
        <p:nvPicPr>
          <p:cNvPr id="16" name="Content Placeholder 10">
            <a:extLst>
              <a:ext uri="{FF2B5EF4-FFF2-40B4-BE49-F238E27FC236}">
                <a16:creationId xmlns:a16="http://schemas.microsoft.com/office/drawing/2014/main" id="{6F30BBF2-522D-44F7-9658-2515B490C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000" y="126000"/>
            <a:ext cx="2614736" cy="82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77D921A-4953-4BFB-88AF-6678A997F71B}"/>
              </a:ext>
            </a:extLst>
          </p:cNvPr>
          <p:cNvSpPr/>
          <p:nvPr/>
        </p:nvSpPr>
        <p:spPr>
          <a:xfrm>
            <a:off x="0" y="108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679F7B-1165-4EC7-BEB0-2247C5E7A8BE}"/>
              </a:ext>
            </a:extLst>
          </p:cNvPr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C0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97FBDA-5142-4492-BEF5-6D735F600CE3}"/>
              </a:ext>
            </a:extLst>
          </p:cNvPr>
          <p:cNvSpPr/>
          <p:nvPr/>
        </p:nvSpPr>
        <p:spPr>
          <a:xfrm>
            <a:off x="0" y="639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ooter Placeholder 11">
            <a:extLst>
              <a:ext uri="{FF2B5EF4-FFF2-40B4-BE49-F238E27FC236}">
                <a16:creationId xmlns:a16="http://schemas.microsoft.com/office/drawing/2014/main" id="{331C70D9-0380-4395-83F4-C8C31375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8000"/>
            <a:ext cx="4114800" cy="360000"/>
          </a:xfrm>
          <a:prstGeom prst="rect">
            <a:avLst/>
          </a:prstGeom>
        </p:spPr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21" name="Slide Number Placeholder 12">
            <a:extLst>
              <a:ext uri="{FF2B5EF4-FFF2-40B4-BE49-F238E27FC236}">
                <a16:creationId xmlns:a16="http://schemas.microsoft.com/office/drawing/2014/main" id="{C464783D-55B4-4438-9A2C-C4271CAE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000" y="6498000"/>
            <a:ext cx="2743200" cy="360000"/>
          </a:xfrm>
          <a:prstGeom prst="rect">
            <a:avLst/>
          </a:prstGeom>
        </p:spPr>
        <p:txBody>
          <a:bodyPr anchor="ctr"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‹Nr.›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22" name="Date Placeholder 13">
            <a:extLst>
              <a:ext uri="{FF2B5EF4-FFF2-40B4-BE49-F238E27FC236}">
                <a16:creationId xmlns:a16="http://schemas.microsoft.com/office/drawing/2014/main" id="{050DCAAF-AB29-4DBF-85D7-3911069880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498000"/>
            <a:ext cx="2743200" cy="360000"/>
          </a:xfrm>
          <a:prstGeom prst="rect">
            <a:avLst/>
          </a:prstGeom>
        </p:spPr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14" name="Bildplatzhalter 2">
            <a:extLst>
              <a:ext uri="{FF2B5EF4-FFF2-40B4-BE49-F238E27FC236}">
                <a16:creationId xmlns:a16="http://schemas.microsoft.com/office/drawing/2014/main" id="{7F647214-6CE3-4E20-B58E-0F147FAF81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8075" y="1188000"/>
            <a:ext cx="5220000" cy="448255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229CD6EB-B4CC-4FA6-BE30-E933E19C4A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53200" y="1188000"/>
            <a:ext cx="5220000" cy="448255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9566B58-B39C-4316-9E60-D3335F50D15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62002" y="5670000"/>
            <a:ext cx="6030000" cy="720000"/>
          </a:xfrm>
        </p:spPr>
        <p:txBody>
          <a:bodyPr lIns="0" tIns="0" rIns="126000" bIns="0" anchor="b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Quelle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050AA31-A1E8-4C71-B72C-2FD204EB4425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0" y="5670000"/>
            <a:ext cx="6030000" cy="720000"/>
          </a:xfrm>
        </p:spPr>
        <p:txBody>
          <a:bodyPr lIns="0" tIns="0" rIns="126000" bIns="0" anchor="b" anchorCtr="0">
            <a:normAutofit/>
          </a:bodyPr>
          <a:lstStyle>
            <a:lvl1pPr marL="10800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Quelle</a:t>
            </a:r>
          </a:p>
        </p:txBody>
      </p:sp>
    </p:spTree>
    <p:extLst>
      <p:ext uri="{BB962C8B-B14F-4D97-AF65-F5344CB8AC3E}">
        <p14:creationId xmlns:p14="http://schemas.microsoft.com/office/powerpoint/2010/main" val="87160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29E03-133C-499E-B929-CA6944CE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AD4D1-E27D-4C50-A3EA-6287673F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5ECB4-4D26-47DE-A2AD-D8C0384A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9. Januar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AB76F-3C3A-4123-8A67-51AC2B33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Philipp Weber &amp; Nick Schreiber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9B866-BF8D-4690-8ADE-532B815A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9E1D32-139B-4C55-A3C3-B5F479198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81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B0F9-B4ED-45D9-8495-8B38043DB9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000" y="1918800"/>
            <a:ext cx="5181600" cy="3762000"/>
          </a:xfrm>
        </p:spPr>
        <p:txBody>
          <a:bodyPr/>
          <a:lstStyle>
            <a:lvl1pPr marL="228600" indent="-228600">
              <a:defRPr lang="en-GB" sz="2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l" defTabSz="914400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B4451-E3AB-4CC0-A0F9-D50538ABA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2800" y="1918800"/>
            <a:ext cx="5181600" cy="3762000"/>
          </a:xfrm>
        </p:spPr>
        <p:txBody>
          <a:bodyPr/>
          <a:lstStyle>
            <a:lvl1pPr marL="228600" indent="-228600">
              <a:defRPr lang="en-GB" sz="2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l" defTabSz="914400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F1A572-1C43-FDE2-30D2-FD3EC6F2B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0"/>
            <a:ext cx="8604000" cy="1080000"/>
          </a:xfrm>
          <a:prstGeom prst="rect">
            <a:avLst/>
          </a:prstGeom>
        </p:spPr>
        <p:txBody>
          <a:bodyPr lIns="90000"/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noProof="0" dirty="0"/>
              <a:t>Titel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9ED87334-02B8-FBE6-2671-53B13E72A2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000" y="126000"/>
            <a:ext cx="2614736" cy="828000"/>
          </a:xfrm>
          <a:prstGeom prst="rect">
            <a:avLst/>
          </a:prstGeom>
        </p:spPr>
      </p:pic>
      <p:sp>
        <p:nvSpPr>
          <p:cNvPr id="10" name="Rectangle 16">
            <a:extLst>
              <a:ext uri="{FF2B5EF4-FFF2-40B4-BE49-F238E27FC236}">
                <a16:creationId xmlns:a16="http://schemas.microsoft.com/office/drawing/2014/main" id="{C1CADDF0-4CD1-CD7A-992A-E2075DA309D0}"/>
              </a:ext>
            </a:extLst>
          </p:cNvPr>
          <p:cNvSpPr/>
          <p:nvPr userDrawn="1"/>
        </p:nvSpPr>
        <p:spPr>
          <a:xfrm>
            <a:off x="0" y="108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CFA23DA4-B92B-04FB-CF3E-EA4F6A0F40F5}"/>
              </a:ext>
            </a:extLst>
          </p:cNvPr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C0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221101C8-84E0-498E-9D76-C6AFA9EF9BE4}"/>
              </a:ext>
            </a:extLst>
          </p:cNvPr>
          <p:cNvSpPr/>
          <p:nvPr userDrawn="1"/>
        </p:nvSpPr>
        <p:spPr>
          <a:xfrm>
            <a:off x="0" y="639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FB2529EB-D194-3ECD-3964-C9F00E643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8000"/>
            <a:ext cx="4114800" cy="360000"/>
          </a:xfrm>
          <a:prstGeom prst="rect">
            <a:avLst/>
          </a:prstGeom>
        </p:spPr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14" name="Slide Number Placeholder 12">
            <a:extLst>
              <a:ext uri="{FF2B5EF4-FFF2-40B4-BE49-F238E27FC236}">
                <a16:creationId xmlns:a16="http://schemas.microsoft.com/office/drawing/2014/main" id="{F9660DEC-9A0E-FBFF-BA3A-D6BC6CC8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000" y="6498000"/>
            <a:ext cx="2743200" cy="360000"/>
          </a:xfrm>
          <a:prstGeom prst="rect">
            <a:avLst/>
          </a:prstGeom>
        </p:spPr>
        <p:txBody>
          <a:bodyPr anchor="ctr"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‹Nr.›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15" name="Date Placeholder 13">
            <a:extLst>
              <a:ext uri="{FF2B5EF4-FFF2-40B4-BE49-F238E27FC236}">
                <a16:creationId xmlns:a16="http://schemas.microsoft.com/office/drawing/2014/main" id="{E41B9848-D8D7-6E97-6855-B4F1F81A0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498000"/>
            <a:ext cx="2743200" cy="360000"/>
          </a:xfrm>
          <a:prstGeom prst="rect">
            <a:avLst/>
          </a:prstGeom>
        </p:spPr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48413A0-659D-AACC-3D76-53BB362D117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62002" y="5670000"/>
            <a:ext cx="6030000" cy="720000"/>
          </a:xfrm>
        </p:spPr>
        <p:txBody>
          <a:bodyPr lIns="0" tIns="0" rIns="126000" bIns="0" anchor="b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Quelle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1F36565-97B3-474B-65ED-FB98271832E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0" y="5670000"/>
            <a:ext cx="6030000" cy="720000"/>
          </a:xfrm>
        </p:spPr>
        <p:txBody>
          <a:bodyPr lIns="0" tIns="0" rIns="126000" bIns="0" anchor="b" anchorCtr="0">
            <a:normAutofit/>
          </a:bodyPr>
          <a:lstStyle>
            <a:lvl1pPr marL="10800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/>
              <a:t>Quelle</a:t>
            </a:r>
          </a:p>
        </p:txBody>
      </p:sp>
    </p:spTree>
    <p:extLst>
      <p:ext uri="{BB962C8B-B14F-4D97-AF65-F5344CB8AC3E}">
        <p14:creationId xmlns:p14="http://schemas.microsoft.com/office/powerpoint/2010/main" val="27320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B102-5A21-484C-ADCE-D0E8D563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4785D-462D-4AA2-96AC-D241B0F3C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7688F-39AB-417F-BC2E-B82B2728E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FD4B3-3721-4B7D-BF09-C643D83946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9CCD-8CAF-449E-ABE0-1E4FBF1FEB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B5B5B2-03AD-481E-9521-EE839D0C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9. Januar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9BF15E-2629-4084-91C1-56C580BC0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Philipp Weber &amp; Nick Schreiber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103614-9A32-4E9C-B26A-426046143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9E1D32-139B-4C55-A3C3-B5F479198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38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6FE8-E7E3-49F9-9576-CF61624F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72D73A-3BB8-4806-97B3-64526542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9. Januar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61FBB-CED0-4592-A009-063A5CD16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Philipp Weber &amp; Nick Schreiber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33BFE-1D46-4C96-970A-DE72CCA6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9E1D32-139B-4C55-A3C3-B5F479198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21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5C24ED-5CC1-46FE-8295-51EEA47762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9. Januar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B2E516-9B43-41B1-AE5C-E28C1464F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Philipp Weber &amp; Nick Schreiber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D4923-99CD-4774-B1AD-8DAB33C59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9E1D32-139B-4C55-A3C3-B5F479198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3645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A233F9-AA11-446F-B50A-EE933238D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F45BF-1217-40D5-BC00-46D7FFA5E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DE" dirty="0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E9081E2D-95A4-236D-DF0B-7DC18138BA62}"/>
              </a:ext>
            </a:extLst>
          </p:cNvPr>
          <p:cNvSpPr/>
          <p:nvPr userDrawn="1"/>
        </p:nvSpPr>
        <p:spPr>
          <a:xfrm>
            <a:off x="0" y="639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334C1555-F6D9-8E55-EBA8-35523AD8D58A}"/>
              </a:ext>
            </a:extLst>
          </p:cNvPr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C0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FE9743C-EA06-E08F-CC44-97D239AE48A4}"/>
              </a:ext>
            </a:extLst>
          </p:cNvPr>
          <p:cNvSpPr txBox="1">
            <a:spLocks/>
          </p:cNvSpPr>
          <p:nvPr userDrawn="1"/>
        </p:nvSpPr>
        <p:spPr>
          <a:xfrm>
            <a:off x="720000" y="6498000"/>
            <a:ext cx="2743200" cy="360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9. Januar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75288A4-AD2A-D3F0-8C4D-83F35865C665}"/>
              </a:ext>
            </a:extLst>
          </p:cNvPr>
          <p:cNvSpPr txBox="1">
            <a:spLocks/>
          </p:cNvSpPr>
          <p:nvPr userDrawn="1"/>
        </p:nvSpPr>
        <p:spPr>
          <a:xfrm>
            <a:off x="4038600" y="6498000"/>
            <a:ext cx="4114800" cy="360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Philipp Weber &amp; Nick Schreiber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1835B67-2480-A520-6F55-F0E4C2C449B2}"/>
              </a:ext>
            </a:extLst>
          </p:cNvPr>
          <p:cNvSpPr txBox="1">
            <a:spLocks/>
          </p:cNvSpPr>
          <p:nvPr userDrawn="1"/>
        </p:nvSpPr>
        <p:spPr>
          <a:xfrm>
            <a:off x="8730000" y="6498000"/>
            <a:ext cx="2743200" cy="360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9E1D32-139B-4C55-A3C3-B5F4791988C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CBC4189B-972C-BF40-3E7E-48C0AE11E80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50000" y="126000"/>
            <a:ext cx="2614736" cy="828000"/>
          </a:xfrm>
          <a:prstGeom prst="rect">
            <a:avLst/>
          </a:prstGeom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7A9301EB-80F8-F25D-89AA-47041B3595EC}"/>
              </a:ext>
            </a:extLst>
          </p:cNvPr>
          <p:cNvSpPr/>
          <p:nvPr userDrawn="1"/>
        </p:nvSpPr>
        <p:spPr>
          <a:xfrm>
            <a:off x="0" y="1080000"/>
            <a:ext cx="12192000" cy="108000"/>
          </a:xfrm>
          <a:prstGeom prst="rect">
            <a:avLst/>
          </a:prstGeom>
          <a:solidFill>
            <a:srgbClr val="F3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52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85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E_1B5B3D7C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A_BAF9756A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8/10/relationships/comments" Target="../comments/modernComment_13D_AF465ED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8_E2FB4BF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ckStudRepo/Docker-Kubernete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ckStudRepo/Docker-Kubernet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44_6CACABD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microsoft.com/office/2018/10/relationships/comments" Target="../comments/modernComment_15E_88BB1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microsoft.com/office/2018/10/relationships/comments" Target="../comments/modernComment_150_7FEF34F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D_D701B71B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ckStudRepo/Docker-Kubernetes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8_35E86E6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6_9826B57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0C873B-A78B-6473-AFDD-417000542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448" y="1188000"/>
            <a:ext cx="11119104" cy="5202000"/>
          </a:xfrm>
        </p:spPr>
        <p:txBody>
          <a:bodyPr/>
          <a:lstStyle/>
          <a:p>
            <a:r>
              <a:rPr lang="de-DE" dirty="0"/>
              <a:t>Data </a:t>
            </a:r>
            <a:r>
              <a:rPr lang="de-DE" dirty="0">
                <a:latin typeface="Consolas"/>
                <a:ea typeface="Verdana"/>
              </a:rPr>
              <a:t>Engineering</a:t>
            </a:r>
            <a:r>
              <a:rPr lang="de-DE" dirty="0"/>
              <a:t>: Docker &amp; Kubernetes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72E4A4-7F9E-DDFA-9ED2-F13FA24F2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 Januar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7035B9-B846-3CB4-E69A-2FB0C064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Weber &amp; Nick Schreiber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A63CD6-060F-6B09-870D-6E56DEF8C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018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221A8-DAE3-71D9-9240-94CEAFAC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Ressourcennutzung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19BF75-6762-10A5-C70A-85D0702B5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1742BD-19AE-903F-D4AE-A97872C7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10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CFC24E-0B71-3BB9-2862-BDA889A0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00B888-7A09-7491-0CA9-ED58786DC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2837" y="915627"/>
            <a:ext cx="880892" cy="78433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>
                <a:ea typeface="Verdana"/>
              </a:rPr>
              <a:t>VMs</a:t>
            </a:r>
          </a:p>
        </p:txBody>
      </p:sp>
      <p:pic>
        <p:nvPicPr>
          <p:cNvPr id="9" name="Grafik 8" descr="Ein Bild, das Text, Screenshot, Uhr, Design enthält.&#10;&#10;Beschreibung automatisch generiert.">
            <a:extLst>
              <a:ext uri="{FF2B5EF4-FFF2-40B4-BE49-F238E27FC236}">
                <a16:creationId xmlns:a16="http://schemas.microsoft.com/office/drawing/2014/main" id="{A1918922-99CB-A21A-7D3E-3EC45861E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98" y="1710209"/>
            <a:ext cx="5227674" cy="2728743"/>
          </a:xfrm>
          <a:prstGeom prst="rect">
            <a:avLst/>
          </a:prstGeom>
        </p:spPr>
      </p:pic>
      <p:pic>
        <p:nvPicPr>
          <p:cNvPr id="10" name="Grafik 9" descr="Ein Bild, das Text, Screenshot, 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41C3FE4D-E9F6-3E83-7AA6-7FE3E9E48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465" y="1707862"/>
            <a:ext cx="5077048" cy="2733436"/>
          </a:xfrm>
          <a:prstGeom prst="rect">
            <a:avLst/>
          </a:prstGeom>
        </p:spPr>
      </p:pic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6F011DF6-B8A3-E99D-DCC8-906286EF65C6}"/>
              </a:ext>
            </a:extLst>
          </p:cNvPr>
          <p:cNvSpPr txBox="1">
            <a:spLocks/>
          </p:cNvSpPr>
          <p:nvPr/>
        </p:nvSpPr>
        <p:spPr>
          <a:xfrm>
            <a:off x="7420283" y="917399"/>
            <a:ext cx="2619292" cy="79374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>
                <a:ea typeface="Verdana"/>
              </a:rPr>
              <a:t>Container</a:t>
            </a:r>
            <a:endParaRPr lang="de-DE">
              <a:ea typeface="Verdana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146A8F3-D442-C14A-020D-6F2C8DC47788}"/>
              </a:ext>
            </a:extLst>
          </p:cNvPr>
          <p:cNvSpPr txBox="1"/>
          <p:nvPr/>
        </p:nvSpPr>
        <p:spPr>
          <a:xfrm>
            <a:off x="719462" y="4754217"/>
            <a:ext cx="52428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>
                <a:ea typeface="Verdana" panose="020B0604030504040204"/>
              </a:rPr>
              <a:t>Hypervisor verwaltet VMs</a:t>
            </a:r>
          </a:p>
          <a:p>
            <a:pPr marL="285750" indent="-285750">
              <a:buFont typeface="Arial"/>
              <a:buChar char="•"/>
            </a:pPr>
            <a:r>
              <a:rPr lang="de-DE" dirty="0">
                <a:ea typeface="Verdana" panose="020B0604030504040204"/>
              </a:rPr>
              <a:t>Jede VM braucht eigenes OS</a:t>
            </a:r>
          </a:p>
          <a:p>
            <a:pPr marL="285750" indent="-285750">
              <a:buFont typeface="Arial"/>
              <a:buChar char="•"/>
            </a:pPr>
            <a:r>
              <a:rPr lang="de-DE" dirty="0">
                <a:ea typeface="Verdana" panose="020B0604030504040204"/>
              </a:rPr>
              <a:t>Viele Ressourcen + Zeit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C11401C-EED5-C808-45E2-C84F4A2EF2E4}"/>
              </a:ext>
            </a:extLst>
          </p:cNvPr>
          <p:cNvSpPr txBox="1"/>
          <p:nvPr/>
        </p:nvSpPr>
        <p:spPr>
          <a:xfrm>
            <a:off x="6162260" y="4754216"/>
            <a:ext cx="524289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>
                <a:ea typeface="Verdana" panose="020B0604030504040204"/>
              </a:rPr>
              <a:t>Container </a:t>
            </a:r>
            <a:r>
              <a:rPr lang="de-DE" dirty="0" err="1">
                <a:ea typeface="Verdana" panose="020B0604030504040204"/>
              </a:rPr>
              <a:t>Runtime</a:t>
            </a:r>
            <a:r>
              <a:rPr lang="de-DE" dirty="0">
                <a:ea typeface="Verdana" panose="020B0604030504040204"/>
              </a:rPr>
              <a:t> isoliert Container</a:t>
            </a:r>
          </a:p>
          <a:p>
            <a:pPr marL="285750" indent="-285750">
              <a:buFont typeface="Arial"/>
              <a:buChar char="•"/>
            </a:pPr>
            <a:r>
              <a:rPr lang="de-DE" dirty="0">
                <a:ea typeface="Verdana" panose="020B0604030504040204"/>
              </a:rPr>
              <a:t>Nur ein OS benötigt</a:t>
            </a:r>
          </a:p>
          <a:p>
            <a:pPr marL="285750" indent="-285750">
              <a:buFont typeface="Arial"/>
              <a:buChar char="•"/>
            </a:pPr>
            <a:r>
              <a:rPr lang="de-DE" dirty="0">
                <a:ea typeface="Verdana" panose="020B0604030504040204"/>
              </a:rPr>
              <a:t>OS verwaltet Isolierung der Container</a:t>
            </a:r>
          </a:p>
          <a:p>
            <a:pPr marL="285750" indent="-285750">
              <a:buFont typeface="Arial"/>
              <a:buChar char="•"/>
            </a:pPr>
            <a:r>
              <a:rPr lang="de-DE" dirty="0">
                <a:ea typeface="Verdana" panose="020B0604030504040204"/>
              </a:rPr>
              <a:t>Weniger Ressourcen + schneller</a:t>
            </a:r>
          </a:p>
        </p:txBody>
      </p:sp>
    </p:spTree>
    <p:extLst>
      <p:ext uri="{BB962C8B-B14F-4D97-AF65-F5344CB8AC3E}">
        <p14:creationId xmlns:p14="http://schemas.microsoft.com/office/powerpoint/2010/main" val="163441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BEF25-D901-0FC2-BF5B-4A6FDB7D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Fazit Container vs. VM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3FC11C-E3CA-1963-45D1-661E11BFB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6005A2-A35F-D652-4172-3F360469E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11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5AA301-ED65-4221-1191-F50AA2E0C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9FECD59-5426-D8DC-D3B4-EEA3C4D25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908000"/>
            <a:ext cx="10080109" cy="389536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de-DE" sz="1400" b="1">
                <a:latin typeface="Verdana"/>
                <a:ea typeface="Verdana"/>
                <a:cs typeface="Arial"/>
              </a:rPr>
              <a:t>Gemeinsamkeiten</a:t>
            </a:r>
            <a:r>
              <a:rPr lang="de-DE" sz="1400">
                <a:latin typeface="Verdana"/>
                <a:ea typeface="Verdana"/>
                <a:cs typeface="Arial"/>
              </a:rPr>
              <a:t>:</a:t>
            </a:r>
            <a:endParaRPr lang="de-DE" sz="1400">
              <a:latin typeface="Verdana"/>
              <a:ea typeface="Verdana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de-DE" sz="1400">
                <a:latin typeface="Verdana"/>
                <a:ea typeface="Verdana"/>
                <a:cs typeface="Arial"/>
              </a:rPr>
              <a:t>Es gibt eine Shell in VM und Container </a:t>
            </a:r>
            <a:br>
              <a:rPr lang="de-DE" sz="1400">
                <a:latin typeface="Verdana"/>
                <a:ea typeface="Verdana"/>
                <a:cs typeface="Arial"/>
              </a:rPr>
            </a:br>
            <a:r>
              <a:rPr lang="de-DE" sz="1400">
                <a:latin typeface="Verdana"/>
                <a:ea typeface="Verdana"/>
                <a:cs typeface="Arial"/>
              </a:rPr>
              <a:t>(muss nicht zwingend: statisch kompilierter Code)</a:t>
            </a:r>
            <a:endParaRPr lang="de-DE">
              <a:ea typeface="Verdana" panose="020B0604030504040204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de-DE" sz="1400">
                <a:latin typeface="Verdana"/>
                <a:ea typeface="Verdana"/>
                <a:cs typeface="Arial"/>
              </a:rPr>
              <a:t>Eigener Prozessraum</a:t>
            </a:r>
            <a:endParaRPr lang="de-DE" sz="1400">
              <a:latin typeface="Verdana"/>
              <a:ea typeface="Verdana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de-DE" sz="1400">
                <a:latin typeface="Verdana"/>
                <a:ea typeface="Verdana"/>
                <a:cs typeface="Arial"/>
              </a:rPr>
              <a:t>Eigenes Netzwerk Interface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b="1">
                <a:latin typeface="Verdana"/>
                <a:ea typeface="Verdana"/>
                <a:cs typeface="Arial"/>
              </a:rPr>
              <a:t>Unterschiede</a:t>
            </a:r>
            <a:r>
              <a:rPr lang="de-DE" sz="1400">
                <a:latin typeface="Verdana"/>
                <a:ea typeface="Verdana"/>
                <a:cs typeface="Arial"/>
              </a:rPr>
              <a:t>:</a:t>
            </a:r>
            <a:endParaRPr lang="de-DE" sz="1400">
              <a:latin typeface="Verdana"/>
              <a:ea typeface="Verdana" panose="020B0604030504040204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de-DE" sz="1400">
                <a:latin typeface="Verdana"/>
                <a:ea typeface="Verdana"/>
                <a:cs typeface="Arial"/>
              </a:rPr>
              <a:t>Container benutzt den Host Kernel</a:t>
            </a:r>
            <a:endParaRPr lang="de-DE" sz="1400">
              <a:latin typeface="Verdana"/>
              <a:ea typeface="Verdana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GB" sz="1400">
                <a:latin typeface="Verdana"/>
                <a:ea typeface="Verdana"/>
                <a:cs typeface="Arial"/>
              </a:rPr>
              <a:t>Linux Kernel -&gt; Linux Container; Windows Kernel -&gt; Windows Container</a:t>
            </a:r>
            <a:endParaRPr lang="de-DE" sz="1400">
              <a:latin typeface="Verdana"/>
              <a:ea typeface="Verdana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de-DE" sz="1400">
                <a:latin typeface="Verdana"/>
                <a:ea typeface="Verdana"/>
                <a:cs typeface="Arial"/>
              </a:rPr>
              <a:t>Container ist normaler Prozess auf dem Host</a:t>
            </a:r>
            <a:endParaRPr lang="de-DE" sz="1400">
              <a:latin typeface="Verdana"/>
              <a:ea typeface="Verdana"/>
            </a:endParaRPr>
          </a:p>
          <a:p>
            <a:pPr marL="0" indent="0">
              <a:buNone/>
            </a:pPr>
            <a:endParaRPr lang="de-DE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02257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EDBC53-FC94-A644-C2BA-AB7AD5F9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Container: Lebenszyklus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9E6FF3E-CED7-7D51-22A8-A4D587A1C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F4226F-10AD-888A-8E08-455B8BA6E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12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2A2B97-2FE5-8491-5322-4CC7F3B00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E5A8F92-868E-ED22-74E4-BF0479500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de-DE" dirty="0">
              <a:ea typeface="Verdana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4A8752A-BF02-E0AE-4D0D-F40D82C88EC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0FA695-0CC6-3330-197E-E4F4416E38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hrift, Screenshot, Grafiken enthält.&#10;&#10;Beschreibung automatisch generiert.">
            <a:extLst>
              <a:ext uri="{FF2B5EF4-FFF2-40B4-BE49-F238E27FC236}">
                <a16:creationId xmlns:a16="http://schemas.microsoft.com/office/drawing/2014/main" id="{77B54057-48EB-C0D4-226C-CFDD5091C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98" y="2234912"/>
            <a:ext cx="7720463" cy="284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67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2EDDA7-8FFF-386F-AA0F-FC8FD271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Container Teilen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2E29165-BBCD-624E-2662-38A58D8B5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85BBC4-A25B-D268-134B-8E16F18F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13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702EF2-1141-17AC-D362-90EA1A25B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E9FBE6A-3C08-7F97-8D0E-CA5E5DC9882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CB1945C-E9A6-6A2B-2C2F-751B2087533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reenshot, Schrift, Grafiken enthält.&#10;&#10;Beschreibung automatisch generiert.">
            <a:extLst>
              <a:ext uri="{FF2B5EF4-FFF2-40B4-BE49-F238E27FC236}">
                <a16:creationId xmlns:a16="http://schemas.microsoft.com/office/drawing/2014/main" id="{73C1FB23-2917-9FA3-17F8-5D5F8C67F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034" y="1932238"/>
            <a:ext cx="6096000" cy="265893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75E31EC-1BB8-7A5D-DC3E-44AB071AB817}"/>
              </a:ext>
            </a:extLst>
          </p:cNvPr>
          <p:cNvSpPr txBox="1"/>
          <p:nvPr/>
        </p:nvSpPr>
        <p:spPr>
          <a:xfrm>
            <a:off x="1598726" y="4852802"/>
            <a:ext cx="883355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000" dirty="0">
                <a:ea typeface="Verdana"/>
              </a:rPr>
              <a:t>Öffentliche oder Private Registry 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839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BC658-138B-5B4D-C224-2DBF9D1E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 Architektur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858C0FB-B369-DA50-0D5B-9FB0310B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5B74C7-271B-2855-4FCB-D89D17C8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14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0A2605-E240-87F9-5A80-349DDA683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1EC2319-EF81-3A27-9317-1E1736314A5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>
              <a:ea typeface="Verdana"/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010E843-EDA4-7D6A-A1A8-D344447FA8C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Ein Bild, das Text, Diagramm, Screenshot, Schrift enthält.&#10;&#10;Beschreibung automatisch generiert.">
            <a:extLst>
              <a:ext uri="{FF2B5EF4-FFF2-40B4-BE49-F238E27FC236}">
                <a16:creationId xmlns:a16="http://schemas.microsoft.com/office/drawing/2014/main" id="{98AE451C-CFC3-B0FF-CA29-67B61A428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75" y="1662695"/>
            <a:ext cx="7303698" cy="424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33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A3DCB-1262-B5A6-D9BE-40ABB3DD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 Architektur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08E32E2-69B6-682F-345F-2E7B4819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E295D9-D5DE-9719-FB47-373A61AD3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15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B59E1C-D829-4501-5E48-AE7C5FF92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EC29A1C-3913-1874-AAB4-CCBD2B58796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4F441B1-A802-184E-697D-D7BE3688DDC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 descr="Ein Bild, das Text, Screenshot, Frucht enthält.&#10;&#10;Beschreibung automatisch generiert.">
            <a:extLst>
              <a:ext uri="{FF2B5EF4-FFF2-40B4-BE49-F238E27FC236}">
                <a16:creationId xmlns:a16="http://schemas.microsoft.com/office/drawing/2014/main" id="{E695124A-04C4-54DD-0900-D53B0F2AC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58" y="1460591"/>
            <a:ext cx="7476226" cy="393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44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394DD-D949-2D89-A20D-F70EC89A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Docker Container Runtime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D6C81B-6EE0-DF72-D284-56DFF119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C6D13A-99FD-3907-F0F8-92A3718C2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16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9FD739-E4FC-7506-345B-300A85981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3810D25-B28C-4A0F-FFCC-FE2BC7892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908000"/>
            <a:ext cx="4424678" cy="37763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400">
                <a:ea typeface="Verdana"/>
              </a:rPr>
              <a:t>Host </a:t>
            </a:r>
            <a:r>
              <a:rPr lang="de-DE" sz="2400" dirty="0">
                <a:ea typeface="Verdana"/>
              </a:rPr>
              <a:t>OS</a:t>
            </a:r>
            <a:r>
              <a:rPr lang="de-DE" sz="2400">
                <a:ea typeface="Verdana"/>
              </a:rPr>
              <a:t> </a:t>
            </a:r>
            <a:br>
              <a:rPr lang="de-DE" sz="2400">
                <a:ea typeface="Verdana"/>
              </a:rPr>
            </a:br>
            <a:r>
              <a:rPr lang="de-DE" sz="2400" dirty="0">
                <a:ea typeface="Verdana"/>
              </a:rPr>
              <a:t>(Linux Kernel Befehle)</a:t>
            </a:r>
            <a:endParaRPr lang="de-DE">
              <a:ea typeface="Verdana" panose="020B0604030504040204"/>
            </a:endParaRPr>
          </a:p>
          <a:p>
            <a:pPr>
              <a:lnSpc>
                <a:spcPct val="100000"/>
              </a:lnSpc>
            </a:pPr>
            <a:r>
              <a:rPr lang="de-DE" sz="2400" dirty="0">
                <a:ea typeface="Verdana"/>
              </a:rPr>
              <a:t>Container </a:t>
            </a:r>
            <a:r>
              <a:rPr lang="de-DE" sz="2400" err="1">
                <a:ea typeface="Verdana"/>
              </a:rPr>
              <a:t>Runtime</a:t>
            </a:r>
            <a:r>
              <a:rPr lang="de-DE" sz="2400" dirty="0">
                <a:ea typeface="Verdana"/>
              </a:rPr>
              <a:t> verwendet Befehle von OS (nichts neues)</a:t>
            </a:r>
          </a:p>
          <a:p>
            <a:pPr>
              <a:lnSpc>
                <a:spcPct val="100000"/>
              </a:lnSpc>
            </a:pPr>
            <a:r>
              <a:rPr lang="de-DE" sz="2400" dirty="0">
                <a:ea typeface="Verdana"/>
              </a:rPr>
              <a:t>Isolierung über Namespaces</a:t>
            </a:r>
            <a:r>
              <a:rPr lang="de-DE" sz="2400">
                <a:ea typeface="Verdana"/>
              </a:rPr>
              <a:t>, </a:t>
            </a:r>
            <a:r>
              <a:rPr lang="de-DE" sz="2400" err="1">
                <a:ea typeface="Verdana"/>
              </a:rPr>
              <a:t>cgroups</a:t>
            </a:r>
            <a:r>
              <a:rPr lang="de-DE" sz="2400">
                <a:ea typeface="Verdana"/>
              </a:rPr>
              <a:t> und </a:t>
            </a:r>
            <a:r>
              <a:rPr lang="de-DE" sz="2400" err="1">
                <a:ea typeface="Verdana"/>
              </a:rPr>
              <a:t>chroot</a:t>
            </a:r>
            <a:endParaRPr lang="de-DE" sz="2400">
              <a:ea typeface="Verdana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8CD2B6F-998C-D99A-FBB7-4929A2FDA2F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972B226-4CEF-C7FB-938E-36D5CE11168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reenshot, Rechteck enthält.&#10;&#10;Beschreibung automatisch generiert.">
            <a:extLst>
              <a:ext uri="{FF2B5EF4-FFF2-40B4-BE49-F238E27FC236}">
                <a16:creationId xmlns:a16="http://schemas.microsoft.com/office/drawing/2014/main" id="{53E77031-7DF6-77CF-150F-B94CEF46A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909" y="2007064"/>
            <a:ext cx="6958642" cy="317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05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2326CD-205B-066B-B016-67DD135CD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Runtime</a:t>
            </a:r>
            <a:r>
              <a:rPr lang="de-DE"/>
              <a:t> Komponenten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CC3AB4-B528-6A01-482E-736B663B5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D24CD2-F570-C613-99D7-99DA597C4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17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49DBFF-62B0-C202-FF9E-4D23BB0EF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88AF2DB-F10E-6014-4C21-76A14FB66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b="1">
                <a:ea typeface="Verdana"/>
              </a:rPr>
              <a:t>Namespaces</a:t>
            </a:r>
            <a:r>
              <a:rPr lang="de-DE">
                <a:ea typeface="Verdana"/>
              </a:rPr>
              <a:t>: Was kann ein Container sehen?</a:t>
            </a:r>
            <a:br>
              <a:rPr lang="de-DE">
                <a:ea typeface="Verdana"/>
              </a:rPr>
            </a:br>
            <a:r>
              <a:rPr lang="de-DE">
                <a:ea typeface="Verdana"/>
              </a:rPr>
              <a:t>Abgrenzung von Prozessen + kein Zugriff aufs Hostsystem</a:t>
            </a:r>
          </a:p>
          <a:p>
            <a:r>
              <a:rPr lang="de-DE" b="1" err="1">
                <a:ea typeface="Verdana"/>
              </a:rPr>
              <a:t>Cgroups</a:t>
            </a:r>
            <a:r>
              <a:rPr lang="de-DE">
                <a:ea typeface="Verdana"/>
              </a:rPr>
              <a:t> (Control Groups): Was kann ein Container benutzen?</a:t>
            </a:r>
            <a:br>
              <a:rPr lang="de-DE">
                <a:ea typeface="Verdana"/>
              </a:rPr>
            </a:br>
            <a:r>
              <a:rPr lang="de-DE">
                <a:ea typeface="Verdana"/>
              </a:rPr>
              <a:t>Verwaltet Ressourcenzugriffe</a:t>
            </a:r>
          </a:p>
          <a:p>
            <a:r>
              <a:rPr lang="de-DE" b="1" err="1">
                <a:ea typeface="Verdana"/>
              </a:rPr>
              <a:t>Chroot</a:t>
            </a:r>
            <a:r>
              <a:rPr lang="de-DE" b="1">
                <a:ea typeface="Verdana"/>
              </a:rPr>
              <a:t> </a:t>
            </a:r>
            <a:r>
              <a:rPr lang="de-DE">
                <a:ea typeface="Verdana"/>
              </a:rPr>
              <a:t>(Change Root): Ändert Root Directory für den aktuell laufenden Prozess</a:t>
            </a:r>
            <a:br>
              <a:rPr lang="de-DE">
                <a:ea typeface="Verdana"/>
              </a:rPr>
            </a:br>
            <a:r>
              <a:rPr lang="de-DE">
                <a:ea typeface="Verdana"/>
              </a:rPr>
              <a:t>Setzt Root Dir auf Root Dir des Containers, Zugriff nur auf Dateien innerhalb des Root </a:t>
            </a:r>
            <a:r>
              <a:rPr lang="de-DE" err="1">
                <a:ea typeface="Verdana"/>
              </a:rPr>
              <a:t>Dirs</a:t>
            </a:r>
            <a:endParaRPr lang="de-DE">
              <a:ea typeface="Verdana"/>
            </a:endParaRPr>
          </a:p>
          <a:p>
            <a:pPr marL="0" indent="0">
              <a:buNone/>
            </a:pPr>
            <a:r>
              <a:rPr lang="de-DE" b="1">
                <a:ea typeface="Verdana"/>
              </a:rPr>
              <a:t> </a:t>
            </a:r>
            <a:r>
              <a:rPr lang="de-DE" b="1">
                <a:ea typeface="+mn-lt"/>
                <a:cs typeface="+mn-lt"/>
              </a:rPr>
              <a:t>  </a:t>
            </a:r>
            <a:r>
              <a:rPr lang="de-DE" sz="3800" b="1">
                <a:ea typeface="+mn-lt"/>
                <a:cs typeface="+mn-lt"/>
              </a:rPr>
              <a:t>→</a:t>
            </a:r>
            <a:r>
              <a:rPr lang="de-DE">
                <a:ea typeface="Verdana"/>
              </a:rPr>
              <a:t> </a:t>
            </a:r>
            <a:r>
              <a:rPr lang="de-DE" b="1">
                <a:ea typeface="Verdana"/>
              </a:rPr>
              <a:t>Isolation von Containern und Prozessen</a:t>
            </a:r>
          </a:p>
          <a:p>
            <a:r>
              <a:rPr lang="de-DE">
                <a:ea typeface="Verdana"/>
              </a:rPr>
              <a:t>Host Windows: hat </a:t>
            </a:r>
            <a:r>
              <a:rPr lang="de-DE" err="1">
                <a:ea typeface="Verdana"/>
              </a:rPr>
              <a:t>namespaces</a:t>
            </a:r>
            <a:r>
              <a:rPr lang="de-DE">
                <a:ea typeface="Verdana"/>
              </a:rPr>
              <a:t>, </a:t>
            </a:r>
            <a:r>
              <a:rPr lang="de-DE" err="1">
                <a:ea typeface="Verdana"/>
              </a:rPr>
              <a:t>cgroups</a:t>
            </a:r>
            <a:r>
              <a:rPr lang="de-DE">
                <a:ea typeface="Verdana"/>
              </a:rPr>
              <a:t> nachgebaut, + Hyper-V (VMs im Hintergrund)</a:t>
            </a:r>
          </a:p>
          <a:p>
            <a:endParaRPr lang="de-DE">
              <a:ea typeface="Verdana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AD301BF-CD1C-CB50-E835-84E187486E3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>
                <a:ea typeface="Verdana"/>
              </a:rPr>
              <a:t>https://learn.microsoft.com/en-us/archive/msdn-magazine/2017/april/containers-bringing-docker-to-windows-developers-with-windows-server-containers</a:t>
            </a:r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9E8EE4A-DFCA-0ABD-453A-C09B871984B5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pPr marL="107950"/>
            <a:endParaRPr lang="de-DE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43882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3E6A1-F45B-863F-4137-2018E32E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Deklaration: </a:t>
            </a:r>
            <a:r>
              <a:rPr lang="de-DE" dirty="0" err="1"/>
              <a:t>Dockerfile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312B5D-3591-B6B8-EC03-1B6EBC37F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CD6B82-E81A-26A7-4D67-DC1977B16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18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A8614B-8C7F-D535-27DD-1A7D85895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BDD632F-B4F8-5173-1EDB-D703A24898E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A7DB2F-3F79-7B31-8703-3596BA3D6596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reenshot, Kreis, Schrift enthält.&#10;&#10;Beschreibung automatisch generiert.">
            <a:extLst>
              <a:ext uri="{FF2B5EF4-FFF2-40B4-BE49-F238E27FC236}">
                <a16:creationId xmlns:a16="http://schemas.microsoft.com/office/drawing/2014/main" id="{A6DF1199-1A1B-0F31-4656-C85647ACE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393" y="1473910"/>
            <a:ext cx="4059394" cy="4191856"/>
          </a:xfrm>
          <a:prstGeom prst="rect">
            <a:avLst/>
          </a:prstGeom>
        </p:spPr>
      </p:pic>
      <p:pic>
        <p:nvPicPr>
          <p:cNvPr id="10" name="Grafik 9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3AB3F877-BD9D-8A43-1A36-FAFE965AF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04" y="1475060"/>
            <a:ext cx="6195713" cy="41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04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DAABCE4-2777-2528-F16B-19631521D2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Dockerfile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D43FBF-C274-6FFF-5299-DE072AE9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8597D3-C389-2FA3-EF99-B76766BF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ECD51C-FEBC-DF6C-7002-40B9B4A9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19</a:t>
            </a:fld>
            <a:endParaRPr lang="de-DE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643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F19A-715D-8558-15A6-08E5DABA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GitHub Repository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6A6C657-CB77-1F54-A17B-495D5C92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4C2EDA-79D6-4C24-3BEA-EAC970B8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2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D2BC4D-57F6-F7D6-BEF2-8816AA18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B638207-965D-9205-FBDA-E927627CD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400" dirty="0"/>
              <a:t>https://github.com/</a:t>
            </a:r>
            <a:br>
              <a:rPr lang="de-DE" sz="4400" dirty="0"/>
            </a:br>
            <a:r>
              <a:rPr lang="de-DE" sz="4400" dirty="0" err="1"/>
              <a:t>NickStudRepo</a:t>
            </a:r>
            <a:r>
              <a:rPr lang="de-DE" sz="4400" dirty="0"/>
              <a:t>/Docker-Kubernetes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7912E7-0BE8-29ED-FBD2-DBBCE0A66FE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8CD9DC6-780C-965B-CF8B-607F161899A6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733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4BB0573-6027-A7E3-51DC-182E8FC72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000" y="1918800"/>
            <a:ext cx="5181600" cy="3762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dirty="0" err="1"/>
              <a:t>Volumes</a:t>
            </a:r>
            <a:r>
              <a:rPr lang="de-DE" dirty="0"/>
              <a:t> werden genutzt, da Container standard-mäßig nicht persistent sind</a:t>
            </a:r>
          </a:p>
          <a:p>
            <a:endParaRPr lang="de-DE" dirty="0"/>
          </a:p>
        </p:txBody>
      </p:sp>
      <p:pic>
        <p:nvPicPr>
          <p:cNvPr id="10" name="Grafik 9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2D390D6B-E6D7-2644-F7C6-1C91C4C04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00" y="2238843"/>
            <a:ext cx="5181600" cy="3121913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D906755-DB52-EA26-7DD1-0FDF1BFF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8604000" cy="1080000"/>
          </a:xfrm>
        </p:spPr>
        <p:txBody>
          <a:bodyPr anchor="ctr">
            <a:normAutofit/>
          </a:bodyPr>
          <a:lstStyle/>
          <a:p>
            <a:r>
              <a:rPr lang="de-DE" dirty="0"/>
              <a:t>Volume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8CCC59D-0523-9F22-9E71-67DF7E68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8000"/>
            <a:ext cx="4114800" cy="360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B23EF0-9403-A750-813F-7254A1FC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000" y="6498000"/>
            <a:ext cx="2743200" cy="36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20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A9163D-24C4-0DED-D83D-DBFC130C0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498000"/>
            <a:ext cx="2743200" cy="360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F2332D-CA01-F074-B768-7F72F207DFC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62002" y="5670000"/>
            <a:ext cx="6030000" cy="720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765B404-2C67-62D9-AC9B-7BBB3B59AAF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0" y="5670000"/>
            <a:ext cx="6030000" cy="720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48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2BDB8-A003-E955-9D8B-BEC2F8AA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 </a:t>
            </a:r>
            <a:r>
              <a:rPr lang="de-DE" dirty="0" err="1"/>
              <a:t>Compose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3133AEC-6FC9-F83C-C6B8-DEBD9DAE5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7D8330-5C91-E855-08C6-9B777F50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21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3C802B-99A4-0BB0-132F-AEB8A38B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CD0DC14-6E55-038B-D249-18310B23E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ea typeface="Verdana"/>
              </a:rPr>
              <a:t>Konfigurationsdatei in YAML-Format</a:t>
            </a:r>
          </a:p>
          <a:p>
            <a:r>
              <a:rPr lang="de-DE" dirty="0">
                <a:ea typeface="Verdana"/>
              </a:rPr>
              <a:t>Deklarativer Ansatz</a:t>
            </a:r>
          </a:p>
          <a:p>
            <a:r>
              <a:rPr lang="de-DE" dirty="0">
                <a:ea typeface="Verdana"/>
              </a:rPr>
              <a:t>Kann in </a:t>
            </a:r>
            <a:r>
              <a:rPr lang="de-DE" dirty="0" err="1">
                <a:ea typeface="Verdana"/>
              </a:rPr>
              <a:t>Versionierungssystemen</a:t>
            </a:r>
            <a:r>
              <a:rPr lang="de-DE" dirty="0">
                <a:ea typeface="Verdana"/>
              </a:rPr>
              <a:t> verwaltet werden</a:t>
            </a:r>
          </a:p>
          <a:p>
            <a:r>
              <a:rPr lang="de-DE" dirty="0">
                <a:ea typeface="Verdana"/>
              </a:rPr>
              <a:t>Nützlich für System aus mehreren Containern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2D5B5AC-FDD5-5C9D-5E5E-4B64440CD05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08327C4-8C7B-0AA9-D07A-C9CC7CF6CB8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513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B61C8DA-DD6D-C58F-3D8B-6A380F5F0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Demo:</a:t>
            </a:r>
            <a:br>
              <a:rPr lang="de-DE" dirty="0"/>
            </a:br>
            <a:r>
              <a:rPr lang="de-DE" dirty="0"/>
              <a:t>Docker </a:t>
            </a:r>
            <a:r>
              <a:rPr lang="de-DE" dirty="0" err="1"/>
              <a:t>Compose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B54A79-26BA-2CC7-0DA2-EF08E6481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84A6D37-924D-265E-5A30-54DC385E7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C4082B-0405-4AF6-9C48-23A4CE62C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22</a:t>
            </a:fld>
            <a:endParaRPr lang="de-DE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417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DC0CC-0810-1EFB-FAD5-D5FAF261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Anwendungsfälle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EF9872-2C01-D788-036A-C5BC4A006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B6B5C4-1AB0-86AB-7F1F-42C54DAB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23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7DCB44-14C1-2467-47E9-01DAAD97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6AAD41A-C476-8E92-869F-4AA6609CA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Entwicklungs- und Testumgebungen</a:t>
            </a:r>
          </a:p>
          <a:p>
            <a:r>
              <a:rPr lang="de-DE" dirty="0" err="1"/>
              <a:t>Continuous</a:t>
            </a:r>
            <a:r>
              <a:rPr lang="de-DE" dirty="0"/>
              <a:t> Integration/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(CI/CD)</a:t>
            </a:r>
          </a:p>
          <a:p>
            <a:r>
              <a:rPr lang="de-DE" dirty="0"/>
              <a:t>Microservices-Architektur</a:t>
            </a:r>
          </a:p>
          <a:p>
            <a:r>
              <a:rPr lang="de-DE" dirty="0"/>
              <a:t>Legacy-Anwendungen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FB5CA2-805E-E460-548E-007362F0DEB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07CA75B-49F5-00A2-C84D-804FF31FC1F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69106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F80ED-D604-1AD7-3204-FDAC2EF18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Dev</a:t>
            </a:r>
            <a:r>
              <a:rPr lang="de-DE" dirty="0"/>
              <a:t> Container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5AB5E35-4039-29A1-B575-8791DE4A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4C9AB3-6A92-1BF3-DA7D-CFC4DE12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24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7B3597A-DC1D-936E-1B92-9D8B5A7E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5A1E42B-4DC7-43E8-079A-F805889DC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Dev</a:t>
            </a:r>
            <a:r>
              <a:rPr lang="de-DE" dirty="0"/>
              <a:t> Container werden genutzt, um das Problem „Es funktioniert auf meinem Rechner“ zu lösen</a:t>
            </a:r>
          </a:p>
          <a:p>
            <a:r>
              <a:rPr lang="de-DE" dirty="0"/>
              <a:t>Gleiche Umgebung für alle Entwickler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AC1BA12-DCEA-1780-817A-3D4E6DAF6E5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18B78BF-8179-61A2-A953-B363FEC61B4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271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44445A77-B8AC-7924-428E-D3113C8FB0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Demo:</a:t>
            </a:r>
            <a:br>
              <a:rPr lang="de-DE" dirty="0"/>
            </a:br>
            <a:r>
              <a:rPr lang="de-DE" dirty="0" err="1"/>
              <a:t>Dev</a:t>
            </a:r>
            <a:r>
              <a:rPr lang="de-DE" dirty="0"/>
              <a:t> Container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4C0408-59E6-B221-1D7A-DAE08DEFD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03AED8F-C8BF-AF1E-550D-1B982C31D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133C06-B254-16DC-1A93-E2965A29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25</a:t>
            </a:fld>
            <a:endParaRPr lang="de-DE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212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094FE9-FD25-E2A7-BED0-49DB732C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Dashboard: Docker Desktop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A9AF1F5-4076-D4BA-27E2-67F7018E2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834C0D-4C0B-24D1-E87D-80FAC665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26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68A280-20B4-CF74-F9AD-692AA81F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pic>
        <p:nvPicPr>
          <p:cNvPr id="13" name="Bildplatzhalter 12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294F1FE3-58FA-9192-4259-CD03227B63B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52" r="-8652"/>
          <a:stretch/>
        </p:blipFill>
        <p:spPr>
          <a:xfrm>
            <a:off x="1091483" y="1368000"/>
            <a:ext cx="10009034" cy="4842000"/>
          </a:xfr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385D34B-E7FA-2B9E-F371-E8F339F5AB6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1AF8722-8201-72AD-914C-FBF052813F1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777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4E5102-0BC4-243E-A935-1D40571A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Dashboard: </a:t>
            </a:r>
            <a:r>
              <a:rPr lang="de-DE" dirty="0" err="1"/>
              <a:t>Portainer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156A618-E453-0B25-E835-956F06921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CFE673-3391-6AF0-887C-76D5A939F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27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5D141E-9F92-1084-961D-E1D0DF48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E1BA591-4454-ADEF-D7A1-DD48471D2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Einfache Container-Verwaltung</a:t>
            </a:r>
          </a:p>
          <a:p>
            <a:r>
              <a:rPr lang="de-DE" dirty="0" err="1"/>
              <a:t>Headless</a:t>
            </a:r>
            <a:endParaRPr lang="de-DE" dirty="0"/>
          </a:p>
          <a:p>
            <a:r>
              <a:rPr lang="de-DE" dirty="0"/>
              <a:t>Unterstützt externe Docker-Instanzen</a:t>
            </a:r>
          </a:p>
          <a:p>
            <a:r>
              <a:rPr lang="de-DE" dirty="0" err="1"/>
              <a:t>GitOps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B25F5D8-AA45-92A6-F62D-308BB3A28A1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357E5E-801A-242B-B681-BD5AC74A77F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04C53F6-226A-D901-DC61-C603AB822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2000" y="2399635"/>
            <a:ext cx="270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05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15E86-981A-0EB1-4771-CCF59A79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Portainer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EE3BC0-DEC0-93EA-FB64-1235FC0F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647B99-3616-1D36-8F0F-898E2F68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28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3D561D-E9E0-7EE4-243A-976639A35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DED84C8-C9E7-6567-0255-37CD6613BF5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5DA91F5-23C1-0447-A13D-E6BC21B1238F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7" name="Bildplatzhalter 16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BD4B0B4-D93F-9C43-52DD-D08F862EC5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38" r="-8138"/>
          <a:stretch/>
        </p:blipFill>
        <p:spPr>
          <a:xfrm>
            <a:off x="1091484" y="1368000"/>
            <a:ext cx="10009034" cy="4842000"/>
          </a:xfrm>
        </p:spPr>
      </p:pic>
    </p:spTree>
    <p:extLst>
      <p:ext uri="{BB962C8B-B14F-4D97-AF65-F5344CB8AC3E}">
        <p14:creationId xmlns:p14="http://schemas.microsoft.com/office/powerpoint/2010/main" val="294062460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0980BB-1015-DDF2-6F7A-3D8241A1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Alternative: </a:t>
            </a:r>
            <a:r>
              <a:rPr lang="de-DE" dirty="0" err="1"/>
              <a:t>Podman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C586EA-D588-C67F-637C-BF696F173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87D891-3D34-4962-C246-BD1F0751D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29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26921C-7394-0597-3EC0-2A759569E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106C126-2B3F-CA39-70EB-D26050DC1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>
                <a:ea typeface="Verdana"/>
              </a:rPr>
              <a:t>Daemon</a:t>
            </a:r>
            <a:r>
              <a:rPr lang="de-DE" dirty="0">
                <a:ea typeface="Verdana"/>
              </a:rPr>
              <a:t>-freie Architektur</a:t>
            </a:r>
          </a:p>
          <a:p>
            <a:r>
              <a:rPr lang="de-DE" dirty="0">
                <a:ea typeface="Verdana"/>
              </a:rPr>
              <a:t>Vollständig kompatibel zu Docker-CLI</a:t>
            </a:r>
          </a:p>
          <a:p>
            <a:r>
              <a:rPr lang="de-DE" dirty="0" err="1">
                <a:ea typeface="Verdana"/>
              </a:rPr>
              <a:t>Rootless</a:t>
            </a:r>
            <a:r>
              <a:rPr lang="de-DE" dirty="0">
                <a:ea typeface="Verdana"/>
              </a:rPr>
              <a:t> Betrieb</a:t>
            </a:r>
          </a:p>
          <a:p>
            <a:r>
              <a:rPr lang="de-DE" dirty="0">
                <a:ea typeface="Verdana"/>
              </a:rPr>
              <a:t>Verbesserte Sicherheit</a:t>
            </a:r>
          </a:p>
          <a:p>
            <a:endParaRPr lang="de-DE" dirty="0">
              <a:ea typeface="Verdana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FA17492-3BEC-27A2-9142-ECE8F6AB5C6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76D96BA-02DB-5ECE-FDFE-F0FD3CD9079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696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B23B654A-EDF1-29E1-5CA4-35B8E78CF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>
                <a:ea typeface="Verdana"/>
              </a:rPr>
              <a:t>Docker</a:t>
            </a:r>
          </a:p>
          <a:p>
            <a:pPr marL="800100" lvl="1" indent="-342900"/>
            <a:r>
              <a:rPr lang="de-DE" b="0" dirty="0">
                <a:ea typeface="Verdana"/>
              </a:rPr>
              <a:t>Überblick </a:t>
            </a:r>
            <a:endParaRPr lang="de-DE" dirty="0">
              <a:ea typeface="Verdana"/>
            </a:endParaRPr>
          </a:p>
          <a:p>
            <a:pPr marL="800100" lvl="1" indent="-342900">
              <a:buChar char="•"/>
            </a:pPr>
            <a:r>
              <a:rPr lang="de-DE" b="0" dirty="0">
                <a:ea typeface="Verdana"/>
              </a:rPr>
              <a:t>Container vs. VM</a:t>
            </a:r>
            <a:endParaRPr lang="de-DE" dirty="0"/>
          </a:p>
          <a:p>
            <a:pPr marL="800100" lvl="1" indent="-342900">
              <a:buChar char="•"/>
            </a:pPr>
            <a:r>
              <a:rPr lang="de-DE" b="0" dirty="0">
                <a:ea typeface="Verdana"/>
              </a:rPr>
              <a:t>Architektur</a:t>
            </a:r>
          </a:p>
          <a:p>
            <a:pPr marL="800100" lvl="1" indent="-342900">
              <a:buChar char="•"/>
            </a:pPr>
            <a:r>
              <a:rPr lang="de-DE" b="0" dirty="0" err="1">
                <a:ea typeface="Verdana"/>
              </a:rPr>
              <a:t>Dockerfile</a:t>
            </a:r>
            <a:endParaRPr lang="de-DE" b="0" dirty="0">
              <a:ea typeface="Verdana"/>
            </a:endParaRPr>
          </a:p>
          <a:p>
            <a:pPr marL="800100" lvl="1" indent="-342900">
              <a:buChar char="•"/>
            </a:pPr>
            <a:r>
              <a:rPr lang="de-DE" b="0" dirty="0">
                <a:ea typeface="Verdana"/>
              </a:rPr>
              <a:t>Docker </a:t>
            </a:r>
            <a:r>
              <a:rPr lang="de-DE" b="0" dirty="0" err="1">
                <a:ea typeface="Verdana"/>
              </a:rPr>
              <a:t>Compose</a:t>
            </a:r>
            <a:endParaRPr lang="de-DE" dirty="0">
              <a:ea typeface="Verdana"/>
            </a:endParaRPr>
          </a:p>
          <a:p>
            <a:pPr marL="800100" lvl="1" indent="-342900">
              <a:buChar char="•"/>
            </a:pPr>
            <a:r>
              <a:rPr lang="de-DE" b="0" dirty="0" err="1">
                <a:ea typeface="Verdana"/>
              </a:rPr>
              <a:t>Dev</a:t>
            </a:r>
            <a:r>
              <a:rPr lang="de-DE" b="0" dirty="0">
                <a:ea typeface="Verdana"/>
              </a:rPr>
              <a:t> Container</a:t>
            </a:r>
            <a:endParaRPr lang="de-DE" dirty="0">
              <a:ea typeface="Verdana"/>
            </a:endParaRPr>
          </a:p>
          <a:p>
            <a:pPr marL="800100" lvl="1" indent="-342900">
              <a:buChar char="•"/>
            </a:pPr>
            <a:r>
              <a:rPr lang="de-DE" b="0" dirty="0" err="1">
                <a:ea typeface="Verdana"/>
              </a:rPr>
              <a:t>Portainer</a:t>
            </a:r>
            <a:r>
              <a:rPr lang="de-DE" b="0" dirty="0">
                <a:ea typeface="Verdana"/>
              </a:rPr>
              <a:t> (Dashboard)</a:t>
            </a:r>
          </a:p>
          <a:p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F0AB2D6-D613-67D0-E8C8-B21AB7C42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>
                <a:ea typeface="Verdana"/>
              </a:rPr>
              <a:t>Kubernetes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b="0" dirty="0">
                <a:ea typeface="Verdana"/>
              </a:rPr>
              <a:t>Überblick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b="0" dirty="0">
                <a:ea typeface="Verdana"/>
              </a:rPr>
              <a:t>Architektur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b="0" dirty="0">
                <a:ea typeface="Verdana"/>
              </a:rPr>
              <a:t>Konfiguration</a:t>
            </a:r>
          </a:p>
          <a:p>
            <a:pPr marL="800100" lvl="1" indent="-342900"/>
            <a:r>
              <a:rPr lang="de-DE" b="0" dirty="0">
                <a:ea typeface="Verdana"/>
              </a:rPr>
              <a:t>Helm</a:t>
            </a:r>
            <a:r>
              <a:rPr lang="de-DE" dirty="0">
                <a:ea typeface="Verdana"/>
              </a:rPr>
              <a:t> (Paketmanager)</a:t>
            </a:r>
            <a:endParaRPr lang="de-DE" b="0" dirty="0">
              <a:ea typeface="Verdan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dirty="0">
                <a:ea typeface="Verdana"/>
              </a:rPr>
              <a:t>Virtual IP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b="0" dirty="0">
                <a:ea typeface="Verdana"/>
              </a:rPr>
              <a:t>Persistent Storage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b="0" dirty="0" err="1">
                <a:ea typeface="Verdana"/>
              </a:rPr>
              <a:t>Portainer</a:t>
            </a:r>
            <a:r>
              <a:rPr lang="de-DE" b="0" dirty="0">
                <a:ea typeface="Verdana"/>
              </a:rPr>
              <a:t> (Dashboard)</a:t>
            </a:r>
          </a:p>
          <a:p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FC0BF5E5-4BB2-FC4E-5B58-8A7979A6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746B905-FA86-C0AF-973B-860F8230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F01204-81EA-45CC-E777-43CFA123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3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F16F5C-435F-E982-64C7-15FAA27D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A32F0CF-5283-4B41-A338-DEFA8DE7FF6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3ECCCA5-4A45-985F-9ACC-90BBDF213D0A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150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C8E88E-B0CB-A11A-2CA4-60A7D9725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Alternative: LXC/LXD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8BA845-0BA1-39CD-6F8B-DD91C9450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9FC18E-A771-442C-8358-88C20EB6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30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45B607-4CC8-91AD-A617-F99E27AA0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11C98BC-A90E-78AE-CB65-E17AECC4A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Linux Containers (LXC) und erweiterter </a:t>
            </a:r>
            <a:r>
              <a:rPr lang="de-DE" dirty="0" err="1"/>
              <a:t>Daemon</a:t>
            </a:r>
            <a:r>
              <a:rPr lang="de-DE" dirty="0"/>
              <a:t> (LXD)</a:t>
            </a:r>
          </a:p>
          <a:p>
            <a:r>
              <a:rPr lang="de-DE" dirty="0"/>
              <a:t>Näher am traditionellen VM-Modell</a:t>
            </a:r>
          </a:p>
          <a:p>
            <a:r>
              <a:rPr lang="de-DE" dirty="0"/>
              <a:t>Systemcontainer statt Anwendungscontainer</a:t>
            </a:r>
          </a:p>
          <a:p>
            <a:r>
              <a:rPr lang="de-DE" dirty="0"/>
              <a:t>Anpassbares Sicherheitsmodell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1611659-3F2B-4E0A-9F4F-A2A669CD4A9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7B9D931-C0C6-8DAA-AA2A-ED92AD63831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811980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D3955-2AEC-8B16-D6EC-E73110C1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0060DC-4C52-408B-96EF-CF247CAB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652EB8-D190-DD38-9B94-1439F9D2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31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9351E2-4A5E-177C-89BC-0601A3240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E32635-C528-0BC5-D7D9-1F8BCF156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Effiziente Containerisierung</a:t>
            </a:r>
          </a:p>
          <a:p>
            <a:r>
              <a:rPr lang="de-DE" dirty="0"/>
              <a:t>Vergleich mit VMs</a:t>
            </a:r>
          </a:p>
          <a:p>
            <a:r>
              <a:rPr lang="de-DE" dirty="0" err="1"/>
              <a:t>Dockerfile</a:t>
            </a:r>
            <a:r>
              <a:rPr lang="de-DE" dirty="0"/>
              <a:t> und Docker </a:t>
            </a:r>
            <a:r>
              <a:rPr lang="de-DE" dirty="0" err="1"/>
              <a:t>Compose</a:t>
            </a:r>
            <a:endParaRPr lang="de-DE" dirty="0"/>
          </a:p>
          <a:p>
            <a:r>
              <a:rPr lang="de-DE" dirty="0"/>
              <a:t>Entwicklungsumgebung mit </a:t>
            </a:r>
            <a:r>
              <a:rPr lang="de-DE" dirty="0" err="1"/>
              <a:t>Dev</a:t>
            </a:r>
            <a:r>
              <a:rPr lang="de-DE" dirty="0"/>
              <a:t> Container</a:t>
            </a:r>
          </a:p>
          <a:p>
            <a:r>
              <a:rPr lang="de-DE" dirty="0"/>
              <a:t>Dashboards zur vereinfachten Verwaltung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6AB80E9-58BD-0F91-C2C5-B68DF56AAC7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34885EE-DBCE-3DCB-939C-FD95413B63C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448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89E40-8F82-BC04-009C-22AE5F2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 Docker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0F841F-F59D-B573-EB78-D1A09DB63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0414E5-E753-5D1A-5A25-A7BCE5FC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32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ECEC16-63CA-01AC-6D1D-5F416CF74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D0BB5A1-BE8D-7F20-8AB6-7CBAB3803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>
                <a:ea typeface="Verdana"/>
              </a:rPr>
              <a:t>Im Rahmen dieser Übung wird Docker inklusive </a:t>
            </a:r>
            <a:r>
              <a:rPr lang="de-DE" dirty="0" err="1">
                <a:ea typeface="Verdana"/>
              </a:rPr>
              <a:t>Dockerfile</a:t>
            </a:r>
            <a:r>
              <a:rPr lang="de-DE" dirty="0">
                <a:ea typeface="Verdana"/>
              </a:rPr>
              <a:t> und Docker </a:t>
            </a:r>
            <a:r>
              <a:rPr lang="de-DE" dirty="0" err="1">
                <a:ea typeface="Verdana"/>
              </a:rPr>
              <a:t>Compose</a:t>
            </a:r>
            <a:r>
              <a:rPr lang="de-DE" dirty="0">
                <a:ea typeface="Verdana"/>
              </a:rPr>
              <a:t> genutzt, um ein System aus Frontend, Backend und Datenbank zu containerisieren.</a:t>
            </a:r>
          </a:p>
          <a:p>
            <a:pPr marL="0" indent="0" algn="ctr">
              <a:buNone/>
            </a:pPr>
            <a:r>
              <a:rPr lang="de-DE" dirty="0">
                <a:hlinkClick r:id="rId2"/>
              </a:rPr>
              <a:t>https://github.com/NickStudRepo/Docker-Kubernetes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FA3AE99-B6D9-136D-C894-3BEF7B8294C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5149455-BAB5-04B8-6244-4761BF81189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304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082502-F06A-9515-BFA9-7E5159488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 </a:t>
            </a:r>
            <a:r>
              <a:rPr lang="de-DE" dirty="0" err="1"/>
              <a:t>Dev</a:t>
            </a:r>
            <a:r>
              <a:rPr lang="de-DE" dirty="0"/>
              <a:t> Container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6E030AB-1355-67E1-995B-0E2DAE8F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1F011E-632F-6DA4-C952-3D713468F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33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ECB0A6-51F9-B446-B018-C2236583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EA6A507-3437-5F1C-4817-F0F9E26D1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/>
              <a:t>Im Rahmen dieser Übung wird ein </a:t>
            </a:r>
            <a:r>
              <a:rPr lang="de-DE" dirty="0" err="1"/>
              <a:t>Dev</a:t>
            </a:r>
            <a:r>
              <a:rPr lang="de-DE" dirty="0"/>
              <a:t> Container für </a:t>
            </a:r>
            <a:r>
              <a:rPr lang="de-DE" dirty="0" err="1"/>
              <a:t>NodeJS</a:t>
            </a:r>
            <a:r>
              <a:rPr lang="de-DE" dirty="0"/>
              <a:t> in Visual Studio Code erstellt.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hlinkClick r:id="rId2"/>
              </a:rPr>
              <a:t>https://github.com/NickStudRepo/Docker-Kubernetes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3FC2B41-7E5F-EB59-1108-6D200E114CC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4FFF759-2E8C-EA43-8511-3E92851A284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738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97F36B7-BE0E-6059-BF7D-43736A1282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Kubernetes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DD8CD-1ACF-14FC-30D1-F30B2809F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566D79-6B42-87AF-8A2D-8425F05B1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C9AD0-7790-1DAC-4E62-E4D3D426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34</a:t>
            </a:fld>
            <a:endParaRPr lang="de-DE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039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C13E8-0B42-D64F-CAFD-F6415EEB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Kubernetes: Überblick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E2E81A1-1158-94BF-868E-A459ABE3E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63CF5C-EE38-98DC-7B0E-24D918AAB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35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235FED-2F79-2687-D435-E7FEEEEF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902620-FAD6-91A0-8A66-F9D924289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b="1" dirty="0">
                <a:ea typeface="Verdana"/>
              </a:rPr>
              <a:t>Kubernetes (K8s):</a:t>
            </a:r>
          </a:p>
          <a:p>
            <a:pPr marL="285750" indent="-285750">
              <a:buFont typeface="Arial"/>
              <a:buChar char="•"/>
            </a:pPr>
            <a:r>
              <a:rPr lang="de-DE" sz="1800" dirty="0">
                <a:ea typeface="Verdana" panose="020B0604030504040204"/>
              </a:rPr>
              <a:t>Open Source (von Google entwickelt)</a:t>
            </a:r>
          </a:p>
          <a:p>
            <a:pPr marL="285750" indent="-285750">
              <a:buFont typeface="Arial"/>
              <a:buChar char="•"/>
            </a:pPr>
            <a:r>
              <a:rPr lang="de-DE" sz="1800" dirty="0">
                <a:ea typeface="Verdana" panose="020B0604030504040204"/>
              </a:rPr>
              <a:t>Orchestrierung von Containern</a:t>
            </a:r>
          </a:p>
          <a:p>
            <a:pPr marL="285750" indent="-285750">
              <a:buFont typeface="Arial"/>
              <a:buChar char="•"/>
            </a:pPr>
            <a:r>
              <a:rPr lang="de-DE" sz="1800" dirty="0">
                <a:ea typeface="Verdana" panose="020B0604030504040204"/>
              </a:rPr>
              <a:t>Deklarativer Ansatz (Soll zustand)</a:t>
            </a:r>
          </a:p>
          <a:p>
            <a:endParaRPr lang="de-DE" sz="1800" dirty="0">
              <a:ea typeface="Verdana" panose="020B0604030504040204"/>
            </a:endParaRPr>
          </a:p>
          <a:p>
            <a:endParaRPr lang="de-DE" sz="1800" dirty="0">
              <a:ea typeface="Verdana" panose="020B0604030504040204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B2D3749-3B4F-0988-AFAB-FDD832ABFB6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2E33B46-4E8D-4F94-35CC-264F2C0824A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 descr="Ein Bild, das Text, Symbol, Schrift, Logo enthält.&#10;&#10;Beschreibung automatisch generiert.">
            <a:extLst>
              <a:ext uri="{FF2B5EF4-FFF2-40B4-BE49-F238E27FC236}">
                <a16:creationId xmlns:a16="http://schemas.microsoft.com/office/drawing/2014/main" id="{83FD2873-CB9A-A3CD-4865-621A79D19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151" y="2061843"/>
            <a:ext cx="4845170" cy="27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18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46B99-83D6-7517-DA98-78FBDEDE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Kubernetes Features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36FCAE-8029-679E-FCA9-CE6CCD6FB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2BCC9-B600-4F23-31CA-50ECB3BA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36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A55AAD-6572-FC14-D4E8-2D3AE55A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C2695F4-03CA-3F7A-E529-F232798BF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171450" indent="-171450">
              <a:lnSpc>
                <a:spcPct val="100000"/>
              </a:lnSpc>
            </a:pPr>
            <a:r>
              <a:rPr lang="de-DE" sz="1600" dirty="0">
                <a:ea typeface="Verdana"/>
              </a:rPr>
              <a:t> </a:t>
            </a:r>
            <a:r>
              <a:rPr lang="de-DE" sz="1600" b="1" dirty="0">
                <a:ea typeface="+mn-lt"/>
                <a:cs typeface="+mn-lt"/>
              </a:rPr>
              <a:t>Container-Orchestrierung</a:t>
            </a:r>
            <a:r>
              <a:rPr lang="de-DE" sz="1600" dirty="0">
                <a:ea typeface="+mn-lt"/>
                <a:cs typeface="+mn-lt"/>
              </a:rPr>
              <a:t>: Bereitstellung, Aktualisierung, Ressourcenverwaltung und Skalierung</a:t>
            </a:r>
            <a:endParaRPr lang="de-DE" sz="1600" dirty="0">
              <a:ea typeface="Verdana"/>
            </a:endParaRPr>
          </a:p>
          <a:p>
            <a:pPr marL="171450" indent="-171450">
              <a:lnSpc>
                <a:spcPct val="100000"/>
              </a:lnSpc>
            </a:pPr>
            <a:r>
              <a:rPr lang="de-DE" sz="1600" dirty="0">
                <a:ea typeface="Verdana"/>
              </a:rPr>
              <a:t> </a:t>
            </a:r>
            <a:r>
              <a:rPr lang="de-DE" sz="1600" b="1" dirty="0">
                <a:ea typeface="Verdana"/>
              </a:rPr>
              <a:t>Geräte-</a:t>
            </a:r>
            <a:r>
              <a:rPr lang="de-DE" sz="1600" dirty="0">
                <a:ea typeface="Verdana"/>
              </a:rPr>
              <a:t> und </a:t>
            </a:r>
            <a:r>
              <a:rPr lang="de-DE" sz="1600" b="1" dirty="0">
                <a:ea typeface="Verdana"/>
              </a:rPr>
              <a:t>Netzwerkübergreifende Orchestrierung </a:t>
            </a:r>
          </a:p>
          <a:p>
            <a:pPr marL="171450" indent="-171450">
              <a:lnSpc>
                <a:spcPct val="100000"/>
              </a:lnSpc>
            </a:pPr>
            <a:r>
              <a:rPr lang="de-DE" sz="1600" dirty="0">
                <a:ea typeface="Verdana"/>
              </a:rPr>
              <a:t> Kubernetes oft in </a:t>
            </a:r>
            <a:r>
              <a:rPr lang="de-DE" sz="1600" b="1" dirty="0">
                <a:ea typeface="Verdana"/>
              </a:rPr>
              <a:t>Cloud </a:t>
            </a:r>
            <a:r>
              <a:rPr lang="de-DE" sz="1600" dirty="0">
                <a:ea typeface="Verdana"/>
              </a:rPr>
              <a:t>oder als </a:t>
            </a:r>
            <a:r>
              <a:rPr lang="de-DE" sz="1600" b="1" dirty="0">
                <a:ea typeface="Verdana"/>
              </a:rPr>
              <a:t>Hybrid </a:t>
            </a:r>
            <a:r>
              <a:rPr lang="de-DE" sz="1600" dirty="0">
                <a:ea typeface="Verdana"/>
              </a:rPr>
              <a:t>eingesetzt (AWS oder Microsoft Azure)</a:t>
            </a:r>
          </a:p>
          <a:p>
            <a:pPr marL="171450" indent="-171450">
              <a:lnSpc>
                <a:spcPct val="100000"/>
              </a:lnSpc>
            </a:pPr>
            <a:endParaRPr lang="de-DE" sz="1600" dirty="0">
              <a:ea typeface="Verdan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sz="1600" b="1" dirty="0">
                <a:ea typeface="Verdana"/>
              </a:rPr>
              <a:t>Features:</a:t>
            </a:r>
          </a:p>
          <a:p>
            <a:pPr marL="171450" indent="-171450">
              <a:lnSpc>
                <a:spcPct val="100000"/>
              </a:lnSpc>
            </a:pPr>
            <a:r>
              <a:rPr lang="de-DE" sz="1600" b="1" dirty="0">
                <a:ea typeface="Verdana"/>
              </a:rPr>
              <a:t>Load </a:t>
            </a:r>
            <a:r>
              <a:rPr lang="de-DE" sz="1600" b="1" dirty="0" err="1">
                <a:ea typeface="Verdana"/>
              </a:rPr>
              <a:t>Balancing</a:t>
            </a:r>
            <a:r>
              <a:rPr lang="de-DE" sz="1600" dirty="0">
                <a:ea typeface="Verdana"/>
              </a:rPr>
              <a:t>: automatisches Verteilen von Lasten </a:t>
            </a:r>
          </a:p>
          <a:p>
            <a:pPr marL="171450" indent="-171450">
              <a:lnSpc>
                <a:spcPct val="100000"/>
              </a:lnSpc>
            </a:pPr>
            <a:r>
              <a:rPr lang="de-DE" sz="1600" b="1" dirty="0">
                <a:ea typeface="Verdana"/>
              </a:rPr>
              <a:t>Automatisches Skalieren</a:t>
            </a:r>
            <a:r>
              <a:rPr lang="de-DE" sz="1600" dirty="0">
                <a:ea typeface="Verdana"/>
              </a:rPr>
              <a:t> (hoch und runterfahren von Containern)</a:t>
            </a:r>
          </a:p>
          <a:p>
            <a:pPr marL="171450" indent="-171450">
              <a:lnSpc>
                <a:spcPct val="100000"/>
              </a:lnSpc>
            </a:pPr>
            <a:r>
              <a:rPr lang="de-DE" sz="1600" b="1" dirty="0">
                <a:ea typeface="+mn-lt"/>
                <a:cs typeface="+mn-lt"/>
              </a:rPr>
              <a:t>Selbstheilung </a:t>
            </a:r>
            <a:r>
              <a:rPr lang="de-DE" sz="1600" dirty="0">
                <a:ea typeface="+mn-lt"/>
                <a:cs typeface="+mn-lt"/>
              </a:rPr>
              <a:t>und </a:t>
            </a:r>
            <a:r>
              <a:rPr lang="de-DE" sz="1600" b="1" dirty="0">
                <a:ea typeface="+mn-lt"/>
                <a:cs typeface="+mn-lt"/>
              </a:rPr>
              <a:t>Ausfallsicherheit </a:t>
            </a:r>
            <a:r>
              <a:rPr lang="de-DE" sz="1600" dirty="0">
                <a:ea typeface="+mn-lt"/>
                <a:cs typeface="+mn-lt"/>
              </a:rPr>
              <a:t>durch Redundanzen</a:t>
            </a:r>
            <a:endParaRPr lang="de-DE" sz="1600" dirty="0">
              <a:ea typeface="Verdana"/>
            </a:endParaRPr>
          </a:p>
          <a:p>
            <a:pPr marL="171450" indent="-171450">
              <a:lnSpc>
                <a:spcPct val="100000"/>
              </a:lnSpc>
            </a:pPr>
            <a:r>
              <a:rPr lang="de-DE" sz="1600" b="1" dirty="0">
                <a:ea typeface="+mn-lt"/>
                <a:cs typeface="+mn-lt"/>
              </a:rPr>
              <a:t>Rolling Updates</a:t>
            </a:r>
            <a:r>
              <a:rPr lang="de-DE" sz="1600" dirty="0">
                <a:ea typeface="+mn-lt"/>
                <a:cs typeface="+mn-lt"/>
              </a:rPr>
              <a:t> und </a:t>
            </a:r>
            <a:r>
              <a:rPr lang="de-DE" sz="1600" b="1" dirty="0">
                <a:ea typeface="+mn-lt"/>
                <a:cs typeface="+mn-lt"/>
              </a:rPr>
              <a:t>Rollbacks</a:t>
            </a:r>
            <a:endParaRPr lang="de-DE" sz="1600" b="1" dirty="0">
              <a:ea typeface="Verdana"/>
            </a:endParaRPr>
          </a:p>
          <a:p>
            <a:pPr marL="171450" indent="-171450">
              <a:lnSpc>
                <a:spcPct val="100000"/>
              </a:lnSpc>
            </a:pPr>
            <a:endParaRPr lang="de-DE" sz="1600" b="1" dirty="0">
              <a:ea typeface="Verdan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sz="2000" dirty="0">
                <a:ea typeface="+mn-lt"/>
                <a:cs typeface="+mn-lt"/>
              </a:rPr>
              <a:t> ➞</a:t>
            </a:r>
            <a:r>
              <a:rPr lang="de-DE" sz="1600" dirty="0">
                <a:ea typeface="Verdana"/>
              </a:rPr>
              <a:t> </a:t>
            </a:r>
            <a:r>
              <a:rPr lang="de-DE" sz="2000" b="1" dirty="0">
                <a:ea typeface="Verdana"/>
              </a:rPr>
              <a:t>Keine Downtime!</a:t>
            </a:r>
            <a:endParaRPr lang="de-DE" sz="2000" dirty="0"/>
          </a:p>
          <a:p>
            <a:pPr marL="0" indent="0">
              <a:lnSpc>
                <a:spcPct val="100000"/>
              </a:lnSpc>
              <a:buNone/>
            </a:pPr>
            <a:endParaRPr lang="de-DE" sz="1200" dirty="0">
              <a:solidFill>
                <a:srgbClr val="374151"/>
              </a:solidFill>
              <a:ea typeface="Verdana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00C67E9-5B48-E18C-E706-B6A8EE5538C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47BAA74-B497-0C82-DD78-2D591A9F294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DFCCE9C8-A256-4428-E88D-852C8A4DAC9C}"/>
              </a:ext>
            </a:extLst>
          </p:cNvPr>
          <p:cNvSpPr/>
          <p:nvPr/>
        </p:nvSpPr>
        <p:spPr>
          <a:xfrm>
            <a:off x="8197914" y="3530065"/>
            <a:ext cx="316301" cy="503206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3721E2F-0A47-A5DE-6E67-C8FFA7AD3236}"/>
              </a:ext>
            </a:extLst>
          </p:cNvPr>
          <p:cNvSpPr txBox="1"/>
          <p:nvPr/>
        </p:nvSpPr>
        <p:spPr>
          <a:xfrm>
            <a:off x="8606400" y="3621966"/>
            <a:ext cx="317452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600" dirty="0">
                <a:ea typeface="Verdana"/>
              </a:rPr>
              <a:t>Ressourcenmanagement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57733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6C09-3C7E-6FB7-0AF8-D365EE7A8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307D29-3F12-9D77-041C-E2B4AF998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Kubernetes Begriffe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59CA83-57BC-5BA2-6237-DF1403F53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615D5D-7FC8-16E9-266F-213C90570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37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2C76E29-7108-C4C6-E099-DA34E0600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7FD3B7A-AE6A-554D-610C-DFE95B5AD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171450" indent="-171450">
              <a:lnSpc>
                <a:spcPct val="150000"/>
              </a:lnSpc>
            </a:pPr>
            <a:r>
              <a:rPr lang="en-GB" sz="1600" b="1" dirty="0">
                <a:ea typeface="+mn-lt"/>
                <a:cs typeface="+mn-lt"/>
              </a:rPr>
              <a:t>Kubernetes Cluster</a:t>
            </a:r>
            <a:r>
              <a:rPr lang="en-GB" sz="1600" dirty="0">
                <a:ea typeface="+mn-lt"/>
                <a:cs typeface="+mn-lt"/>
              </a:rPr>
              <a:t>: </a:t>
            </a:r>
            <a:r>
              <a:rPr lang="en-GB" sz="1600">
                <a:latin typeface="Verdana"/>
                <a:ea typeface="+mn-lt"/>
                <a:cs typeface="Segoe UI"/>
              </a:rPr>
              <a:t>Gruppe von </a:t>
            </a:r>
            <a:r>
              <a:rPr lang="en-GB" sz="1600" err="1">
                <a:latin typeface="Verdana"/>
                <a:ea typeface="+mn-lt"/>
                <a:cs typeface="Segoe UI"/>
              </a:rPr>
              <a:t>verbundenen</a:t>
            </a:r>
            <a:r>
              <a:rPr lang="en-GB" sz="1600">
                <a:latin typeface="Verdana"/>
                <a:ea typeface="+mn-lt"/>
                <a:cs typeface="Segoe UI"/>
              </a:rPr>
              <a:t> </a:t>
            </a:r>
            <a:r>
              <a:rPr lang="en-GB" sz="1600" err="1">
                <a:latin typeface="Verdana"/>
                <a:ea typeface="+mn-lt"/>
                <a:cs typeface="Segoe UI"/>
              </a:rPr>
              <a:t>Computern</a:t>
            </a:r>
            <a:r>
              <a:rPr lang="en-GB" sz="1600">
                <a:latin typeface="Verdana"/>
                <a:ea typeface="+mn-lt"/>
                <a:cs typeface="Segoe UI"/>
              </a:rPr>
              <a:t>/ Nodes</a:t>
            </a:r>
            <a:endParaRPr lang="de-DE" sz="1600" err="1">
              <a:latin typeface="Verdana"/>
            </a:endParaRPr>
          </a:p>
          <a:p>
            <a:pPr marL="171450" indent="-171450">
              <a:lnSpc>
                <a:spcPct val="150000"/>
              </a:lnSpc>
            </a:pPr>
            <a:r>
              <a:rPr lang="en-GB" sz="1600" b="1" dirty="0">
                <a:ea typeface="+mn-lt"/>
                <a:cs typeface="+mn-lt"/>
              </a:rPr>
              <a:t>Master Node</a:t>
            </a:r>
            <a:r>
              <a:rPr lang="en-GB" sz="1600" dirty="0">
                <a:ea typeface="+mn-lt"/>
                <a:cs typeface="+mn-lt"/>
              </a:rPr>
              <a:t> (Control Plane): </a:t>
            </a:r>
            <a:r>
              <a:rPr lang="en-GB" sz="1600" err="1">
                <a:ea typeface="+mn-lt"/>
                <a:cs typeface="+mn-lt"/>
              </a:rPr>
              <a:t>zentraler</a:t>
            </a:r>
            <a:r>
              <a:rPr lang="en-GB" sz="1600" dirty="0">
                <a:ea typeface="+mn-lt"/>
                <a:cs typeface="+mn-lt"/>
              </a:rPr>
              <a:t> </a:t>
            </a:r>
            <a:r>
              <a:rPr lang="en-GB" sz="1600" err="1">
                <a:ea typeface="+mn-lt"/>
                <a:cs typeface="+mn-lt"/>
              </a:rPr>
              <a:t>Steuerungsknoten</a:t>
            </a:r>
            <a:endParaRPr lang="en-GB" sz="1600">
              <a:ea typeface="+mn-lt"/>
              <a:cs typeface="+mn-lt"/>
            </a:endParaRPr>
          </a:p>
          <a:p>
            <a:pPr marL="171450" indent="-171450">
              <a:lnSpc>
                <a:spcPct val="150000"/>
              </a:lnSpc>
            </a:pPr>
            <a:r>
              <a:rPr lang="en-GB" sz="1600" b="1" dirty="0">
                <a:ea typeface="+mn-lt"/>
                <a:cs typeface="+mn-lt"/>
              </a:rPr>
              <a:t>Worker Node</a:t>
            </a:r>
            <a:r>
              <a:rPr lang="en-GB" sz="1600" dirty="0">
                <a:ea typeface="+mn-lt"/>
                <a:cs typeface="+mn-lt"/>
              </a:rPr>
              <a:t>: </a:t>
            </a:r>
            <a:r>
              <a:rPr lang="en-GB" sz="1600" dirty="0" err="1">
                <a:ea typeface="+mn-lt"/>
                <a:cs typeface="+mn-lt"/>
              </a:rPr>
              <a:t>ausführenden</a:t>
            </a:r>
            <a:r>
              <a:rPr lang="en-GB" sz="1600" dirty="0">
                <a:ea typeface="+mn-lt"/>
                <a:cs typeface="+mn-lt"/>
              </a:rPr>
              <a:t> Knoten, </a:t>
            </a:r>
            <a:r>
              <a:rPr lang="en-GB" sz="1600" dirty="0" err="1">
                <a:ea typeface="+mn-lt"/>
                <a:cs typeface="+mn-lt"/>
              </a:rPr>
              <a:t>haben</a:t>
            </a:r>
            <a:r>
              <a:rPr lang="en-GB" sz="1600" dirty="0">
                <a:ea typeface="+mn-lt"/>
                <a:cs typeface="+mn-lt"/>
              </a:rPr>
              <a:t> Container Runtime, </a:t>
            </a:r>
            <a:r>
              <a:rPr lang="en-GB" sz="1600" dirty="0" err="1">
                <a:ea typeface="+mn-lt"/>
                <a:cs typeface="+mn-lt"/>
              </a:rPr>
              <a:t>enthalten</a:t>
            </a:r>
            <a:r>
              <a:rPr lang="en-GB" sz="1600" dirty="0">
                <a:ea typeface="+mn-lt"/>
                <a:cs typeface="+mn-lt"/>
              </a:rPr>
              <a:t> Pods</a:t>
            </a:r>
          </a:p>
          <a:p>
            <a:pPr marL="171450" indent="-171450">
              <a:lnSpc>
                <a:spcPct val="150000"/>
              </a:lnSpc>
            </a:pPr>
            <a:r>
              <a:rPr lang="en-GB" sz="1600" b="1" dirty="0">
                <a:ea typeface="+mn-lt"/>
                <a:cs typeface="+mn-lt"/>
              </a:rPr>
              <a:t>Pod</a:t>
            </a:r>
            <a:r>
              <a:rPr lang="en-GB" sz="1600" dirty="0">
                <a:ea typeface="+mn-lt"/>
                <a:cs typeface="+mn-lt"/>
              </a:rPr>
              <a:t>: </a:t>
            </a:r>
            <a:r>
              <a:rPr lang="en-GB" sz="1600" dirty="0" err="1">
                <a:ea typeface="+mn-lt"/>
                <a:cs typeface="+mn-lt"/>
              </a:rPr>
              <a:t>ist</a:t>
            </a:r>
            <a:r>
              <a:rPr lang="en-GB" sz="1600" dirty="0">
                <a:ea typeface="+mn-lt"/>
                <a:cs typeface="+mn-lt"/>
              </a:rPr>
              <a:t> Wrapper um Container, </a:t>
            </a:r>
            <a:r>
              <a:rPr lang="en-GB" sz="1600" dirty="0" err="1">
                <a:ea typeface="+mn-lt"/>
                <a:cs typeface="+mn-lt"/>
              </a:rPr>
              <a:t>enthält</a:t>
            </a:r>
            <a:r>
              <a:rPr lang="en-GB" sz="1600" dirty="0">
                <a:ea typeface="+mn-lt"/>
                <a:cs typeface="+mn-lt"/>
              </a:rPr>
              <a:t> </a:t>
            </a:r>
            <a:r>
              <a:rPr lang="en-GB" sz="1600">
                <a:ea typeface="+mn-lt"/>
                <a:cs typeface="+mn-lt"/>
              </a:rPr>
              <a:t>mind. </a:t>
            </a:r>
            <a:r>
              <a:rPr lang="en-GB" sz="1600" dirty="0">
                <a:ea typeface="+mn-lt"/>
                <a:cs typeface="+mn-lt"/>
              </a:rPr>
              <a:t>1 Container</a:t>
            </a:r>
            <a:br>
              <a:rPr lang="en-GB" sz="1600" dirty="0">
                <a:ea typeface="+mn-lt"/>
                <a:cs typeface="+mn-lt"/>
              </a:rPr>
            </a:br>
            <a:r>
              <a:rPr lang="en-GB" sz="1600" dirty="0" err="1">
                <a:ea typeface="+mn-lt"/>
                <a:cs typeface="+mn-lt"/>
              </a:rPr>
              <a:t>Grundlegende</a:t>
            </a:r>
            <a:r>
              <a:rPr lang="en-GB" sz="1600" dirty="0">
                <a:ea typeface="+mn-lt"/>
                <a:cs typeface="+mn-lt"/>
              </a:rPr>
              <a:t>/ </a:t>
            </a:r>
            <a:r>
              <a:rPr lang="en-GB" sz="1600" dirty="0" err="1">
                <a:ea typeface="+mn-lt"/>
                <a:cs typeface="+mn-lt"/>
              </a:rPr>
              <a:t>kleinste</a:t>
            </a:r>
            <a:r>
              <a:rPr lang="en-GB" sz="1600" dirty="0">
                <a:ea typeface="+mn-lt"/>
                <a:cs typeface="+mn-lt"/>
              </a:rPr>
              <a:t> Einheit die </a:t>
            </a:r>
            <a:r>
              <a:rPr lang="en-GB" sz="1600" dirty="0" err="1">
                <a:ea typeface="+mn-lt"/>
                <a:cs typeface="+mn-lt"/>
              </a:rPr>
              <a:t>verwaltet</a:t>
            </a:r>
            <a:r>
              <a:rPr lang="en-GB" sz="1600" dirty="0">
                <a:ea typeface="+mn-lt"/>
                <a:cs typeface="+mn-lt"/>
              </a:rPr>
              <a:t> </a:t>
            </a:r>
            <a:r>
              <a:rPr lang="en-GB" sz="1600" dirty="0" err="1">
                <a:ea typeface="+mn-lt"/>
                <a:cs typeface="+mn-lt"/>
              </a:rPr>
              <a:t>wird</a:t>
            </a:r>
            <a:endParaRPr lang="en-GB" sz="1600" dirty="0"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1600">
              <a:ea typeface="+mn-lt"/>
              <a:cs typeface="+mn-lt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8D5EE3F-0AA9-9D43-2CD8-FC93A5DC0C7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59C8043-05E5-A9A8-BABF-700867DB118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441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C1977-108D-8425-D80C-E3F5BAF2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Kubernetes: Architektur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193E3C-836A-D9EE-AF83-57B176736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5EC3AB-09E4-6393-1342-D7962553B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38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F33329-C8C1-3774-25B3-54BEA0F8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201525F-92C6-2192-08F4-C29B40BD2EF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 dirty="0">
              <a:ea typeface="+mn-lt"/>
              <a:cs typeface="+mn-lt"/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5D532A2-5828-D916-2ADE-6B2C5878524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41DDDA17-7633-3BFA-EDF1-A893AA33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234" y="1432885"/>
            <a:ext cx="8171234" cy="400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6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725AD9-5135-7606-2BF2-F5BB0591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Komponenten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8A0F080-DF35-E23C-B188-7A5458FF9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1BA31C-5568-4C28-2666-211E07B8F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39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4447A2-74E3-2370-EF9A-AD05AB52E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CE48E92-26D2-4850-02A4-BBCDF7398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GB" sz="1700" b="1" err="1">
                <a:ea typeface="Verdana"/>
              </a:rPr>
              <a:t>etcd</a:t>
            </a:r>
            <a:r>
              <a:rPr lang="en-GB" sz="1700">
                <a:ea typeface="Verdana"/>
              </a:rPr>
              <a:t>: </a:t>
            </a:r>
            <a:r>
              <a:rPr lang="en-GB" sz="1700" err="1">
                <a:ea typeface="Verdana"/>
              </a:rPr>
              <a:t>verteilte</a:t>
            </a:r>
            <a:r>
              <a:rPr lang="en-GB" sz="1700">
                <a:ea typeface="Verdana"/>
              </a:rPr>
              <a:t> </a:t>
            </a:r>
            <a:r>
              <a:rPr lang="en-GB" sz="1700" err="1">
                <a:ea typeface="Verdana"/>
              </a:rPr>
              <a:t>Datenbank</a:t>
            </a:r>
            <a:r>
              <a:rPr lang="en-GB" sz="1700">
                <a:ea typeface="Verdana"/>
              </a:rPr>
              <a:t> (Key, Value Store)</a:t>
            </a:r>
            <a:br>
              <a:rPr lang="en-GB" sz="1700">
                <a:ea typeface="Verdana"/>
              </a:rPr>
            </a:br>
            <a:r>
              <a:rPr lang="en-GB" sz="1700">
                <a:ea typeface="Verdana"/>
              </a:rPr>
              <a:t>Speichert </a:t>
            </a:r>
            <a:r>
              <a:rPr lang="en-GB" sz="1700" err="1">
                <a:ea typeface="Verdana"/>
              </a:rPr>
              <a:t>Zustand</a:t>
            </a:r>
            <a:r>
              <a:rPr lang="en-GB" sz="1700">
                <a:ea typeface="Verdana"/>
              </a:rPr>
              <a:t> des Clusters, Konfigurationen</a:t>
            </a:r>
            <a:endParaRPr lang="de-DE" sz="1600" b="1">
              <a:ea typeface="Verdana"/>
            </a:endParaRPr>
          </a:p>
          <a:p>
            <a:pPr>
              <a:lnSpc>
                <a:spcPct val="100000"/>
              </a:lnSpc>
            </a:pPr>
            <a:r>
              <a:rPr lang="de-DE" sz="1600" b="1" dirty="0">
                <a:ea typeface="Verdana"/>
              </a:rPr>
              <a:t>API Server</a:t>
            </a:r>
            <a:r>
              <a:rPr lang="de-DE" sz="1600" dirty="0">
                <a:ea typeface="Verdana"/>
              </a:rPr>
              <a:t>: Rest Schnittstelle (Interaktion mit </a:t>
            </a:r>
            <a:r>
              <a:rPr lang="de-DE" sz="1600" dirty="0" err="1">
                <a:ea typeface="Verdana"/>
              </a:rPr>
              <a:t>Devs</a:t>
            </a:r>
            <a:r>
              <a:rPr lang="de-DE" sz="1600" dirty="0">
                <a:ea typeface="Verdana"/>
              </a:rPr>
              <a:t> + Auth), Node </a:t>
            </a:r>
            <a:r>
              <a:rPr lang="de-DE" sz="1600" dirty="0">
                <a:ea typeface="+mn-lt"/>
                <a:cs typeface="+mn-lt"/>
              </a:rPr>
              <a:t>Kommunikation</a:t>
            </a:r>
            <a:r>
              <a:rPr lang="de-DE" sz="1600" dirty="0">
                <a:ea typeface="Verdana"/>
              </a:rPr>
              <a:t>, Überwachung ob Nodes im gewünschten Zustand sind</a:t>
            </a:r>
            <a:endParaRPr lang="de-DE"/>
          </a:p>
          <a:p>
            <a:pPr>
              <a:lnSpc>
                <a:spcPct val="100000"/>
              </a:lnSpc>
            </a:pPr>
            <a:r>
              <a:rPr lang="de-DE" sz="1600" b="1" dirty="0">
                <a:ea typeface="Verdana"/>
              </a:rPr>
              <a:t>Scheduler</a:t>
            </a:r>
            <a:r>
              <a:rPr lang="de-DE" sz="1600" dirty="0">
                <a:ea typeface="Verdana"/>
              </a:rPr>
              <a:t>: </a:t>
            </a:r>
            <a:r>
              <a:rPr lang="de-DE" sz="1600" dirty="0">
                <a:ea typeface="+mn-lt"/>
                <a:cs typeface="+mn-lt"/>
              </a:rPr>
              <a:t>Verteilung von Pods auf Nodes</a:t>
            </a:r>
            <a:r>
              <a:rPr lang="de-DE" sz="1600" dirty="0">
                <a:ea typeface="Verdana"/>
              </a:rPr>
              <a:t> (Lastenausgleich), Ressourcenmanagement auf Nodes</a:t>
            </a:r>
          </a:p>
          <a:p>
            <a:pPr>
              <a:lnSpc>
                <a:spcPct val="100000"/>
              </a:lnSpc>
            </a:pPr>
            <a:r>
              <a:rPr lang="de-DE" sz="1600" b="1" dirty="0">
                <a:ea typeface="Verdana"/>
              </a:rPr>
              <a:t>Controller Manager</a:t>
            </a:r>
            <a:r>
              <a:rPr lang="de-DE" sz="1600" dirty="0">
                <a:ea typeface="Verdana"/>
              </a:rPr>
              <a:t>: Überwacht Controller (Replica Controller, Namespace Controller), Reagiert im Fehlerfall </a:t>
            </a:r>
          </a:p>
          <a:p>
            <a:pPr>
              <a:lnSpc>
                <a:spcPct val="100000"/>
              </a:lnSpc>
            </a:pPr>
            <a:r>
              <a:rPr lang="de-DE" sz="1600" b="1" dirty="0">
                <a:ea typeface="Verdana"/>
              </a:rPr>
              <a:t>Cloud Controller Manager</a:t>
            </a:r>
            <a:r>
              <a:rPr lang="de-DE" sz="1600" dirty="0">
                <a:ea typeface="Verdana"/>
              </a:rPr>
              <a:t>: ermöglicht Integration mit Cloud (Auth)</a:t>
            </a:r>
          </a:p>
          <a:p>
            <a:pPr>
              <a:lnSpc>
                <a:spcPct val="100000"/>
              </a:lnSpc>
            </a:pPr>
            <a:r>
              <a:rPr lang="de-DE" sz="1600" b="1" dirty="0" err="1">
                <a:ea typeface="Verdana"/>
              </a:rPr>
              <a:t>kubelet</a:t>
            </a:r>
            <a:r>
              <a:rPr lang="de-DE" sz="1600" dirty="0">
                <a:ea typeface="Verdana"/>
              </a:rPr>
              <a:t>: Master Kommunikation, Pod Management (Start, Stopp), Pod Networking (innerhalb eines Pods)</a:t>
            </a:r>
          </a:p>
          <a:p>
            <a:pPr>
              <a:lnSpc>
                <a:spcPct val="100000"/>
              </a:lnSpc>
            </a:pPr>
            <a:r>
              <a:rPr lang="de-DE" sz="1600" b="1" dirty="0" err="1">
                <a:ea typeface="Verdana"/>
              </a:rPr>
              <a:t>kube</a:t>
            </a:r>
            <a:r>
              <a:rPr lang="de-DE" sz="1600" b="1" dirty="0">
                <a:ea typeface="Verdana"/>
              </a:rPr>
              <a:t>-proxy</a:t>
            </a:r>
            <a:r>
              <a:rPr lang="de-DE" sz="1600" dirty="0">
                <a:ea typeface="Verdana"/>
              </a:rPr>
              <a:t>: Netzwerkmanagement (Pod- und Node-übergreifend), Load </a:t>
            </a:r>
            <a:r>
              <a:rPr lang="de-DE" sz="1600" dirty="0" err="1">
                <a:ea typeface="Verdana"/>
              </a:rPr>
              <a:t>Balancing</a:t>
            </a:r>
            <a:r>
              <a:rPr lang="de-DE" sz="1600" dirty="0">
                <a:ea typeface="Verdana"/>
              </a:rPr>
              <a:t> (Verteilung</a:t>
            </a:r>
            <a:r>
              <a:rPr lang="de-DE" sz="1600" dirty="0">
                <a:ea typeface="+mn-lt"/>
                <a:cs typeface="+mn-lt"/>
              </a:rPr>
              <a:t> des Netzwerkverkehrs auf die Nodes</a:t>
            </a:r>
            <a:r>
              <a:rPr lang="de-DE" sz="1600" dirty="0">
                <a:ea typeface="Verdana"/>
              </a:rPr>
              <a:t>), ermöglicht jedem Pod stabilen Endpunkt (Service)</a:t>
            </a:r>
          </a:p>
          <a:p>
            <a:pPr>
              <a:lnSpc>
                <a:spcPct val="100000"/>
              </a:lnSpc>
            </a:pPr>
            <a:r>
              <a:rPr lang="de-DE" sz="1600" b="1" dirty="0">
                <a:ea typeface="Verdana"/>
              </a:rPr>
              <a:t>K8s </a:t>
            </a:r>
            <a:r>
              <a:rPr lang="de-DE" sz="1600" b="1" dirty="0" err="1">
                <a:ea typeface="Verdana"/>
              </a:rPr>
              <a:t>objects</a:t>
            </a:r>
            <a:r>
              <a:rPr lang="de-DE" sz="1600" dirty="0">
                <a:ea typeface="Verdana"/>
              </a:rPr>
              <a:t>: </a:t>
            </a:r>
            <a:r>
              <a:rPr lang="de-DE" sz="1600" dirty="0" err="1">
                <a:ea typeface="Verdana"/>
              </a:rPr>
              <a:t>ConfigMap</a:t>
            </a:r>
            <a:r>
              <a:rPr lang="de-DE" sz="1600" dirty="0">
                <a:ea typeface="Verdana"/>
              </a:rPr>
              <a:t> und Secrets: wer darf mit Pod kommunizieren</a:t>
            </a:r>
          </a:p>
          <a:p>
            <a:pPr>
              <a:lnSpc>
                <a:spcPct val="100000"/>
              </a:lnSpc>
            </a:pPr>
            <a:r>
              <a:rPr lang="de-DE" sz="1600" b="1" dirty="0">
                <a:ea typeface="Verdana"/>
              </a:rPr>
              <a:t>Useranfragen an </a:t>
            </a:r>
            <a:r>
              <a:rPr lang="de-DE" sz="1600" b="1" dirty="0" err="1">
                <a:ea typeface="Verdana"/>
              </a:rPr>
              <a:t>kube</a:t>
            </a:r>
            <a:r>
              <a:rPr lang="de-DE" sz="1600" b="1" dirty="0">
                <a:ea typeface="Verdana"/>
              </a:rPr>
              <a:t>-proxy</a:t>
            </a:r>
            <a:r>
              <a:rPr lang="de-DE" sz="1600" dirty="0">
                <a:ea typeface="Verdana"/>
              </a:rPr>
              <a:t>: welcher Node antwortet ist </a:t>
            </a:r>
            <a:r>
              <a:rPr lang="de-DE" sz="1600" dirty="0" err="1">
                <a:ea typeface="Verdana"/>
              </a:rPr>
              <a:t>Requestabhängig</a:t>
            </a:r>
            <a:r>
              <a:rPr lang="de-DE" sz="1600" dirty="0">
                <a:ea typeface="Verdana"/>
              </a:rPr>
              <a:t> + Load </a:t>
            </a:r>
            <a:r>
              <a:rPr lang="de-DE" sz="1600" dirty="0" err="1">
                <a:ea typeface="Verdana"/>
              </a:rPr>
              <a:t>Balancing</a:t>
            </a:r>
            <a:r>
              <a:rPr lang="de-DE" sz="1600" dirty="0">
                <a:ea typeface="Verdana"/>
              </a:rPr>
              <a:t> Algorithmus (Round Robin ist </a:t>
            </a:r>
            <a:r>
              <a:rPr lang="de-DE" sz="1600" dirty="0" err="1">
                <a:ea typeface="Verdana"/>
              </a:rPr>
              <a:t>default</a:t>
            </a:r>
            <a:r>
              <a:rPr lang="de-DE" sz="1600" dirty="0">
                <a:ea typeface="Verdana"/>
              </a:rPr>
              <a:t>)</a:t>
            </a:r>
          </a:p>
          <a:p>
            <a:pPr>
              <a:lnSpc>
                <a:spcPct val="100000"/>
              </a:lnSpc>
            </a:pPr>
            <a:endParaRPr lang="de-DE" sz="1600" dirty="0">
              <a:ea typeface="Verdana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438EBAF-714B-231B-182F-7055C45B71C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25F19B2-C0F9-97C7-2AE9-75BEE7E16D0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82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9F95A0-32FA-079F-9AF2-DDFA76EF6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Motivation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CD08698-E650-20F0-446F-B297EDCBC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D79757-C7E9-381D-6CC0-0F71072BF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4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526A74-71FD-726D-3C44-E9AEA5530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138AC2F-EBF7-F883-7EC3-6FA3A10CC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764226"/>
            <a:ext cx="10753200" cy="3762000"/>
          </a:xfrm>
        </p:spPr>
        <p:txBody>
          <a:bodyPr/>
          <a:lstStyle/>
          <a:p>
            <a:pPr marL="457200" indent="-457200"/>
            <a:r>
              <a:rPr lang="de-DE" dirty="0">
                <a:ea typeface="Verdana"/>
              </a:rPr>
              <a:t>Unternehmen die Docker/ Kubernetes verwenden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DE92253-1A66-A55B-E085-0C8C458E2A7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364CFF6-5DFC-20BB-334F-F1A4FF24B75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pPr marL="107950"/>
            <a:r>
              <a:rPr lang="de-DE">
                <a:ea typeface="+mn-lt"/>
                <a:cs typeface="+mn-lt"/>
              </a:rPr>
              <a:t>https://stackshare.io/docker</a:t>
            </a:r>
            <a:endParaRPr lang="de-DE"/>
          </a:p>
        </p:txBody>
      </p:sp>
      <p:pic>
        <p:nvPicPr>
          <p:cNvPr id="9" name="Grafik 8" descr="Ein Bild, das Grafiken, Kreis, Farbigkeit, Kreativität enthält.&#10;&#10;Beschreibung automatisch generiert.">
            <a:extLst>
              <a:ext uri="{FF2B5EF4-FFF2-40B4-BE49-F238E27FC236}">
                <a16:creationId xmlns:a16="http://schemas.microsoft.com/office/drawing/2014/main" id="{E5CCE13E-A9F5-3EE4-BB9A-EA03665A6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639" y="3060090"/>
            <a:ext cx="1266740" cy="1313244"/>
          </a:xfrm>
          <a:prstGeom prst="rect">
            <a:avLst/>
          </a:prstGeom>
        </p:spPr>
      </p:pic>
      <p:pic>
        <p:nvPicPr>
          <p:cNvPr id="11" name="Grafik 10" descr="Ein Bild, das Reihe, weiß, Symbol, Design enthält.&#10;&#10;Beschreibung automatisch generiert.">
            <a:extLst>
              <a:ext uri="{FF2B5EF4-FFF2-40B4-BE49-F238E27FC236}">
                <a16:creationId xmlns:a16="http://schemas.microsoft.com/office/drawing/2014/main" id="{EF8B5DEF-BC4D-4BAC-3828-1A986BD6A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05" y="4136448"/>
            <a:ext cx="1943100" cy="1828800"/>
          </a:xfrm>
          <a:prstGeom prst="rect">
            <a:avLst/>
          </a:prstGeom>
        </p:spPr>
      </p:pic>
      <p:pic>
        <p:nvPicPr>
          <p:cNvPr id="12" name="Grafik 11" descr="Ein Bild, das Grafiken, Symbol, Kreis, Logo enthält.&#10;&#10;Beschreibung automatisch generiert.">
            <a:extLst>
              <a:ext uri="{FF2B5EF4-FFF2-40B4-BE49-F238E27FC236}">
                <a16:creationId xmlns:a16="http://schemas.microsoft.com/office/drawing/2014/main" id="{9DCCF230-5FA3-3679-21F5-E1E348EC6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843" y="4474543"/>
            <a:ext cx="1381259" cy="1424391"/>
          </a:xfrm>
          <a:prstGeom prst="rect">
            <a:avLst/>
          </a:prstGeom>
        </p:spPr>
      </p:pic>
      <p:pic>
        <p:nvPicPr>
          <p:cNvPr id="16" name="Grafik 15" descr="Ein Bild, das Grün, Design enthält.&#10;&#10;Beschreibung automatisch generiert.">
            <a:extLst>
              <a:ext uri="{FF2B5EF4-FFF2-40B4-BE49-F238E27FC236}">
                <a16:creationId xmlns:a16="http://schemas.microsoft.com/office/drawing/2014/main" id="{4D5A46C7-9838-9BC4-F3AC-10BF63AE8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339" y="3852749"/>
            <a:ext cx="2576130" cy="1471101"/>
          </a:xfrm>
          <a:prstGeom prst="rect">
            <a:avLst/>
          </a:prstGeom>
        </p:spPr>
      </p:pic>
      <p:pic>
        <p:nvPicPr>
          <p:cNvPr id="10" name="Grafik 9" descr="Ein Bild, das Clipart, Grafiken, Kreativität enthält.&#10;&#10;Beschreibung automatisch generiert.">
            <a:extLst>
              <a:ext uri="{FF2B5EF4-FFF2-40B4-BE49-F238E27FC236}">
                <a16:creationId xmlns:a16="http://schemas.microsoft.com/office/drawing/2014/main" id="{8F80B227-C554-8FD0-B556-69CD396E4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544" y="2906047"/>
            <a:ext cx="1594339" cy="1604109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7E0B5D14-0D52-1AB4-5480-2DCBEB31F9CF}"/>
              </a:ext>
            </a:extLst>
          </p:cNvPr>
          <p:cNvSpPr txBox="1"/>
          <p:nvPr/>
        </p:nvSpPr>
        <p:spPr>
          <a:xfrm>
            <a:off x="9237278" y="3644547"/>
            <a:ext cx="241852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4800" b="1">
                <a:ea typeface="Verdana"/>
              </a:rPr>
              <a:t>...</a:t>
            </a:r>
            <a:endParaRPr lang="de-DE" sz="4800" b="1"/>
          </a:p>
        </p:txBody>
      </p:sp>
      <p:pic>
        <p:nvPicPr>
          <p:cNvPr id="13" name="Grafik 12" descr="Ein Bild, das Grafiken, Logo, Schrift, Text enthält.&#10;&#10;Beschreibung automatisch generiert.">
            <a:extLst>
              <a:ext uri="{FF2B5EF4-FFF2-40B4-BE49-F238E27FC236}">
                <a16:creationId xmlns:a16="http://schemas.microsoft.com/office/drawing/2014/main" id="{962093BA-81E0-1D8E-9E01-A567DCCA8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0421" y="3125433"/>
            <a:ext cx="2012831" cy="118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03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9EFEB6-B925-EE6C-570C-DFE53C68F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Kubernetes Konfiguration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019967-078E-2AD0-6F13-8CBA1D95B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80B7F8-56B5-944E-960B-BAD8A275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40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616B91-801B-F43A-6C00-1D67495C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A365229-EC73-0189-5F1B-A2284C17A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709671"/>
            <a:ext cx="10753200" cy="3762000"/>
          </a:xfrm>
        </p:spPr>
        <p:txBody>
          <a:bodyPr>
            <a:normAutofit fontScale="85000" lnSpcReduction="10000"/>
          </a:bodyPr>
          <a:lstStyle/>
          <a:p>
            <a:r>
              <a:rPr lang="de-DE">
                <a:ea typeface="Verdana"/>
              </a:rPr>
              <a:t>.</a:t>
            </a:r>
            <a:r>
              <a:rPr lang="de-DE" err="1">
                <a:ea typeface="Verdana"/>
              </a:rPr>
              <a:t>yaml</a:t>
            </a:r>
            <a:r>
              <a:rPr lang="de-DE">
                <a:ea typeface="Verdana"/>
              </a:rPr>
              <a:t>  (Deklarativ)</a:t>
            </a:r>
          </a:p>
          <a:p>
            <a:r>
              <a:rPr lang="de-DE" err="1">
                <a:ea typeface="Verdana"/>
              </a:rPr>
              <a:t>Deployment</a:t>
            </a:r>
            <a:endParaRPr lang="de-DE">
              <a:ea typeface="Verdana"/>
            </a:endParaRPr>
          </a:p>
          <a:p>
            <a:r>
              <a:rPr lang="de-DE">
                <a:ea typeface="Verdana"/>
              </a:rPr>
              <a:t>Service</a:t>
            </a:r>
          </a:p>
          <a:p>
            <a:r>
              <a:rPr lang="de-DE">
                <a:ea typeface="Verdana"/>
              </a:rPr>
              <a:t>Secret</a:t>
            </a:r>
          </a:p>
          <a:p>
            <a:r>
              <a:rPr lang="de-DE" err="1">
                <a:ea typeface="Verdana"/>
              </a:rPr>
              <a:t>ConfigMap</a:t>
            </a:r>
            <a:endParaRPr lang="de-DE">
              <a:ea typeface="Verdana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0444767-E9F7-B0DB-664A-4D65B766BDC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0F16665-8929-FA7F-5A51-A77CE0769AF6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 descr="Ein Bild, das Text, Screenshot, Schrift, Karte Menü enthält.&#10;&#10;Beschreibung automatisch generiert.">
            <a:extLst>
              <a:ext uri="{FF2B5EF4-FFF2-40B4-BE49-F238E27FC236}">
                <a16:creationId xmlns:a16="http://schemas.microsoft.com/office/drawing/2014/main" id="{8A5E6E0E-8ACE-8482-17FC-6AAE4DAA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007" y="1463262"/>
            <a:ext cx="3438916" cy="4714352"/>
          </a:xfrm>
          <a:prstGeom prst="rect">
            <a:avLst/>
          </a:prstGeom>
        </p:spPr>
      </p:pic>
      <p:pic>
        <p:nvPicPr>
          <p:cNvPr id="11" name="Grafik 10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3B048294-AC2E-E69C-9F5C-F6C631F65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002" y="1458891"/>
            <a:ext cx="2626160" cy="307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07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40832-1775-DAD2-1A22-E4CD6614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Kubernetes Konfiguration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A347821-C02A-9FEB-875D-05178691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4718A4-8121-01B2-B55D-F78BC038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41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273DC7-23E2-5813-27A7-FF7AF061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6EBAFF0-1311-553A-09DB-E46054066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1800" b="1" err="1">
                <a:ea typeface="Verdana"/>
              </a:rPr>
              <a:t>Deployment</a:t>
            </a:r>
            <a:r>
              <a:rPr lang="de-DE" sz="1800">
                <a:ea typeface="Verdana"/>
              </a:rPr>
              <a:t>: Definiert wie Container bereitgestellt werden + Skalierung (Replika)</a:t>
            </a:r>
            <a:endParaRPr lang="de-DE">
              <a:ea typeface="Verdana" panose="020B0604030504040204"/>
            </a:endParaRPr>
          </a:p>
          <a:p>
            <a:r>
              <a:rPr lang="de-DE" sz="1800" b="1">
                <a:ea typeface="Verdana"/>
              </a:rPr>
              <a:t>Service</a:t>
            </a:r>
            <a:r>
              <a:rPr lang="de-DE" sz="1800">
                <a:ea typeface="Verdana"/>
              </a:rPr>
              <a:t>: Definiert stabilen Endpunkt für Gruppe von Pods (Netzwerkschnittstelle)</a:t>
            </a:r>
          </a:p>
          <a:p>
            <a:r>
              <a:rPr lang="de-DE" sz="1800" b="1">
                <a:ea typeface="Verdana"/>
              </a:rPr>
              <a:t>Secret</a:t>
            </a:r>
            <a:r>
              <a:rPr lang="de-DE" sz="1800">
                <a:ea typeface="Verdana"/>
              </a:rPr>
              <a:t>: Verwaltet sensible Informationen (Auth)</a:t>
            </a:r>
          </a:p>
          <a:p>
            <a:r>
              <a:rPr lang="de-DE" sz="1800" b="1" err="1">
                <a:ea typeface="Verdana"/>
              </a:rPr>
              <a:t>ConfigMap</a:t>
            </a:r>
            <a:r>
              <a:rPr lang="de-DE" sz="1800">
                <a:ea typeface="Verdana"/>
              </a:rPr>
              <a:t>: Key Value Paare an Konfigurationen</a:t>
            </a:r>
          </a:p>
          <a:p>
            <a:endParaRPr lang="de-DE">
              <a:ea typeface="Verdana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967CD3C-DD6A-1E44-1AA3-EC512920837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45CB395-AA92-AC9E-6135-32F3573B08A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638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F7394-452E-D4D0-653A-B1BA61AB0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AAF57744-9465-6833-A315-A66547FD3A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Demo: Kubernetes</a:t>
            </a:r>
            <a:br>
              <a:rPr lang="de-DE" dirty="0"/>
            </a:br>
            <a:r>
              <a:rPr lang="de-DE" sz="3200" dirty="0">
                <a:ea typeface="+mj-lt"/>
                <a:cs typeface="+mj-lt"/>
              </a:rPr>
              <a:t>Konfiguration eines einfachen Clusters</a:t>
            </a:r>
            <a:endParaRPr lang="de-DE" sz="32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5D4ADF-6156-A1BC-8E19-3AB835ADC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BD5D7EF-92FB-45D0-51E5-7C2E40C4F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B5012A-81F0-9A47-6FF8-99D15D1D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42</a:t>
            </a:fld>
            <a:endParaRPr lang="de-DE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2555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AB226E66-B21E-141B-E301-2D6B0D0E58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dirty="0"/>
              <a:t>Downtime während Update</a:t>
            </a:r>
          </a:p>
          <a:p>
            <a:pPr>
              <a:lnSpc>
                <a:spcPct val="200000"/>
              </a:lnSpc>
            </a:pPr>
            <a:r>
              <a:rPr lang="de-DE" dirty="0"/>
              <a:t>Manuelles Zurücksetzen bei Fehlern</a:t>
            </a:r>
          </a:p>
        </p:txBody>
      </p:sp>
      <p:pic>
        <p:nvPicPr>
          <p:cNvPr id="15" name="Inhaltsplatzhalter 14" descr="Ein Bild, das Kreis, Diagramm, Design enthält.&#10;&#10;Automatisch generierte Beschreibung">
            <a:extLst>
              <a:ext uri="{FF2B5EF4-FFF2-40B4-BE49-F238E27FC236}">
                <a16:creationId xmlns:a16="http://schemas.microsoft.com/office/drawing/2014/main" id="{C4C0D9EE-10BE-2B96-2A69-C18A4DC264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98" y="1919288"/>
            <a:ext cx="4511303" cy="3760787"/>
          </a:xfr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AEFBFB65-256A-D820-6567-0F5F2615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Deployment</a:t>
            </a:r>
            <a:r>
              <a:rPr lang="de-DE" dirty="0"/>
              <a:t> Strategie:</a:t>
            </a:r>
            <a:br>
              <a:rPr lang="de-DE" dirty="0"/>
            </a:br>
            <a:r>
              <a:rPr lang="de-DE" dirty="0" err="1"/>
              <a:t>Recreate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076C87-7252-46E6-D419-1D053BAA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757D67-8F31-4E9F-CC86-0D4AD4931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43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7FCDCE-3886-33EF-D3B2-26D228492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DFFC18D-AB5F-AB98-3471-B5B13DBA745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660DCE1-B7AE-7759-0922-538606B9804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134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CD2DA4-1C1A-C0DC-ABDB-FDC619F750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dirty="0"/>
              <a:t>Update ohne Downtime</a:t>
            </a:r>
          </a:p>
          <a:p>
            <a:pPr>
              <a:lnSpc>
                <a:spcPct val="200000"/>
              </a:lnSpc>
            </a:pPr>
            <a:r>
              <a:rPr lang="de-DE" dirty="0" err="1"/>
              <a:t>ReplicaSet</a:t>
            </a:r>
            <a:endParaRPr lang="de-DE" dirty="0"/>
          </a:p>
          <a:p>
            <a:pPr>
              <a:lnSpc>
                <a:spcPct val="200000"/>
              </a:lnSpc>
            </a:pPr>
            <a:r>
              <a:rPr lang="de-DE" dirty="0"/>
              <a:t>Historie für Rollback</a:t>
            </a:r>
          </a:p>
        </p:txBody>
      </p:sp>
      <p:pic>
        <p:nvPicPr>
          <p:cNvPr id="11" name="Inhaltsplatzhalter 10" descr="Ein Bild, das Kreis, Diagramm, Design enthält.&#10;&#10;Automatisch generierte Beschreibung">
            <a:extLst>
              <a:ext uri="{FF2B5EF4-FFF2-40B4-BE49-F238E27FC236}">
                <a16:creationId xmlns:a16="http://schemas.microsoft.com/office/drawing/2014/main" id="{F930A3A5-C18A-9B8E-41CA-D40C9BDB15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50" y="2070322"/>
            <a:ext cx="5181600" cy="3458718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F8770D1-6C46-CF40-5981-474FA1E67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Deployment</a:t>
            </a:r>
            <a:r>
              <a:rPr lang="de-DE" dirty="0"/>
              <a:t> Strategie:</a:t>
            </a:r>
            <a:br>
              <a:rPr lang="de-DE" dirty="0"/>
            </a:br>
            <a:r>
              <a:rPr lang="de-DE" dirty="0"/>
              <a:t>Rolling Update und Rollback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92EBF2-5067-ADBB-668C-33E2D77C1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78FEEC-1BE8-623C-BD5F-19F50A5E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44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127E1BC-FE40-0303-E27B-C13DE81D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13483F0-5F3A-8CB2-5673-0B9E5BA1CC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26A1125-6DD1-4AD3-8BFC-BF915B8F7C0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39643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82686-8508-980C-1E44-5C6F4157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Helm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EC3DCC-EF27-764E-D407-66AB2FA0C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151EFA-1E86-0B91-0E38-AC255EC93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45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B67A37-1B19-AF7C-7312-8AAF65655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pic>
        <p:nvPicPr>
          <p:cNvPr id="13" name="Bildplatzhalter 12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D1FB340-A703-0D11-9006-C94E1061A6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357" r="-53357"/>
          <a:stretch/>
        </p:blipFill>
        <p:spPr>
          <a:xfrm>
            <a:off x="718075" y="1188000"/>
            <a:ext cx="10753200" cy="5202000"/>
          </a:xfr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83F78F6-C4D5-2406-51F7-9246BC4DB9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1A7FEA2-B2B1-397D-7F8B-6BC7DF64A519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320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4B9D43-5AA5-8916-3CC4-F2763085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Helm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1EC1C1-AF67-263B-A321-67A8C896F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DF3999-D867-50B6-8282-526921B8B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46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75A8CF-A1B1-8BEA-F4D6-F857A5579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pic>
        <p:nvPicPr>
          <p:cNvPr id="10" name="Bildplatzhalter 9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0BCDA47-8286-6BC4-76DA-024E949CC08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357" r="-53357"/>
          <a:stretch/>
        </p:blipFill>
        <p:spPr>
          <a:xfrm>
            <a:off x="718075" y="1188000"/>
            <a:ext cx="10753200" cy="5202000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72D8A82-BBE6-51FF-6B24-5E3DF42D4BA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B4A4CA2-FC4B-9A7D-AD90-93B81DE5139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63830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2AD395-80C5-8968-D57A-9D84E728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Virtual IP: </a:t>
            </a:r>
            <a:r>
              <a:rPr lang="de-DE" dirty="0" err="1"/>
              <a:t>kube-vip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83B86CF-F5FE-7B43-65A5-F66259AA3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12F55B-C8C9-0F6C-2FF2-9EDBBD93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47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667566-F1FD-2906-C6DC-1495BB43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6A31501-105E-5B6C-DEAE-EC41101B1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 err="1"/>
              <a:t>kube-vip</a:t>
            </a:r>
            <a:r>
              <a:rPr lang="de-DE" dirty="0"/>
              <a:t> stellt eine stabile und zuverlässige (externe) Virtual IP (VIP) für hochverfügbare Kubernetes Cluster bereit</a:t>
            </a:r>
          </a:p>
          <a:p>
            <a:r>
              <a:rPr lang="de-DE" dirty="0"/>
              <a:t>Failover und Redundanz</a:t>
            </a:r>
          </a:p>
          <a:p>
            <a:r>
              <a:rPr lang="de-DE" dirty="0"/>
              <a:t>Load </a:t>
            </a:r>
            <a:r>
              <a:rPr lang="de-DE" dirty="0" err="1"/>
              <a:t>Balancing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CA2077-062D-646C-F114-CECC9F0D19B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4F78309-7900-A2FF-7E27-4E1CA0D7967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 descr="Ein Bild, das Krake, Wirbellose Meerestiere, Cartoon, Kopffüßer enthält.&#10;&#10;Automatisch generierte Beschreibung">
            <a:extLst>
              <a:ext uri="{FF2B5EF4-FFF2-40B4-BE49-F238E27FC236}">
                <a16:creationId xmlns:a16="http://schemas.microsoft.com/office/drawing/2014/main" id="{E399D6F8-05ED-A28C-F76F-A45D01EF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338" y="4394409"/>
            <a:ext cx="1449327" cy="12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67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E00D0-B26D-CA03-45BF-7AD8D4BB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Virtual IP: </a:t>
            </a:r>
            <a:r>
              <a:rPr lang="de-DE" dirty="0" err="1"/>
              <a:t>kube-vip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BCFEBE-F2DE-D535-1AEC-DA8F55A12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2BB265-7C24-4C54-5EB0-E8666ED0B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48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4AD33E-B9EB-8BF2-66D8-07780B9A5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pic>
        <p:nvPicPr>
          <p:cNvPr id="13" name="Bildplatzhalter 1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A13F3ED-85EC-3F82-9A5F-66BB4AEF78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" t="4434" r="87"/>
          <a:stretch/>
        </p:blipFill>
        <p:spPr>
          <a:xfrm>
            <a:off x="1708433" y="1368000"/>
            <a:ext cx="8775137" cy="4842000"/>
          </a:xfr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D004656-D0D5-A566-175B-573B4C8CB7A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B50B536E-499A-D37A-CA97-7FEFE080F63A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1669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EB225-170D-AC28-124D-060FDD58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Persistent Storage: Longhorn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15963E-1582-FD53-03F4-9A72414B1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1D0ADA-40EA-1B59-3005-36FE1150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49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82C802F-1109-185D-4A3E-2DDEDFBA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E51C32B-B821-B088-B30D-11554EE28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Longhorn stellt persistenten und hochverfügbaren Speicher für containerisierte Anwendungen bereit</a:t>
            </a:r>
          </a:p>
          <a:p>
            <a:r>
              <a:rPr lang="de-DE" dirty="0"/>
              <a:t>Backup und Wiederherstellung</a:t>
            </a:r>
          </a:p>
          <a:p>
            <a:r>
              <a:rPr lang="de-DE" dirty="0"/>
              <a:t>Skalierbarkeit und Flexibilität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C663E4F-8A2D-6B8E-BAE4-5957A06B401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30A87F7-6F20-6C95-CF9C-04F4F5246E6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 descr="Ein Bild, das Grafiken, Grafikdesign, Schrift, Logo enthält.&#10;&#10;Automatisch generierte Beschreibung">
            <a:extLst>
              <a:ext uri="{FF2B5EF4-FFF2-40B4-BE49-F238E27FC236}">
                <a16:creationId xmlns:a16="http://schemas.microsoft.com/office/drawing/2014/main" id="{DE4B95E3-2AFB-FFB6-E7D0-CECD12518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579" y="4950000"/>
            <a:ext cx="346684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73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6432-541A-C027-C1B8-16C5ECFC2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Docker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8A42FB-2450-EB42-4A64-D9F665FC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 Januar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90B6F-29DE-58C2-C67E-DD81DBB29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Philipp Weber &amp; Nick Schreiber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79532-1A9B-E6DE-FB98-368B179E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0088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675E0E-DE05-09F7-8783-34A774C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Persistent Storage: Longhorn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E048F0E-1EE8-A9F7-4944-994D5096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B5A8B0-3F0C-2387-86CC-36D5A711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50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EE1C65-F4EB-3219-9EF7-F38C0DA06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56F27DBA-7648-142E-AD84-42A4921CDC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2044" r="-12044"/>
          <a:stretch/>
        </p:blipFill>
        <p:spPr>
          <a:xfrm>
            <a:off x="1091484" y="1368000"/>
            <a:ext cx="10009034" cy="4842000"/>
          </a:xfr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BC45E89-5593-BAD9-E3A5-077184583A8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6DAAF34-A5A3-4EFD-C450-4CE09DF56359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0093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2888AFB-AA2B-ED75-EABC-E5D28489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Portainer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27D318-24A7-E76C-EB2E-B706B6D2C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4B0BA0-F824-2C55-9979-86F7566F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51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544027-2221-624E-6B92-693CC518E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pic>
        <p:nvPicPr>
          <p:cNvPr id="10" name="Bildplatzhalter 9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B0739E95-84FD-A5E3-8572-756DE18556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38" r="-8138"/>
          <a:stretch/>
        </p:blipFill>
        <p:spPr>
          <a:xfrm>
            <a:off x="1091483" y="1368000"/>
            <a:ext cx="10009034" cy="4842000"/>
          </a:xfr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6B99BCD-7F2F-C763-1CB1-7DB221B487C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215A798-2C5D-538E-494E-F008F5A7ADC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72138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2F19D8-48EB-8A59-18F7-BB54952D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Alternative: Docker Swarm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96BB0E2-5A51-1E07-B90A-004FB696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DFB18B-D74B-C160-DA15-71C527318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52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93ED7E-C5FB-8D05-F2AC-5CFA529C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92E59DB-E8E9-1680-068F-10D629F75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Integriert in Docker</a:t>
            </a:r>
          </a:p>
          <a:p>
            <a:r>
              <a:rPr lang="de-DE" dirty="0"/>
              <a:t>Geringerer Overhead</a:t>
            </a:r>
          </a:p>
          <a:p>
            <a:r>
              <a:rPr lang="de-DE" dirty="0"/>
              <a:t>Einfachheit</a:t>
            </a:r>
          </a:p>
          <a:p>
            <a:r>
              <a:rPr lang="de-DE" dirty="0"/>
              <a:t>Unterstützt Deklarativ und Imperativ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D791B47-8B44-2AC7-6536-271C5FBB9B4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5E54867-2563-4C63-868F-9C170883928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795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BB70FC-5270-12FE-2896-AC0FEDF6E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CEBB274-398B-0DE4-D2E3-E8697558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DCFE8A-EAEB-D293-6A5F-B734BC60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53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683D2C-ABFB-D2E7-4864-C0FCCA54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8B3C8F9-CEA8-A373-3EA3-218F3FB26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Kubernetes als Orchestrierungsplattform</a:t>
            </a:r>
          </a:p>
          <a:p>
            <a:r>
              <a:rPr lang="de-DE" dirty="0"/>
              <a:t>Modulare und robuste Architektur</a:t>
            </a:r>
          </a:p>
          <a:p>
            <a:r>
              <a:rPr lang="de-DE" dirty="0"/>
              <a:t>Helm als Paketmanager</a:t>
            </a:r>
          </a:p>
          <a:p>
            <a:r>
              <a:rPr lang="de-DE" dirty="0"/>
              <a:t>High </a:t>
            </a:r>
            <a:r>
              <a:rPr lang="de-DE" dirty="0" err="1"/>
              <a:t>Availability</a:t>
            </a:r>
            <a:r>
              <a:rPr lang="de-DE" dirty="0"/>
              <a:t> durch Persistent Storage und Virtual IP</a:t>
            </a:r>
          </a:p>
          <a:p>
            <a:r>
              <a:rPr lang="de-DE" dirty="0"/>
              <a:t>Dashboards zur vereinfachten Verwaltung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7A6A38E-FB5B-5E77-16BE-B8BD42E498A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EF5B7FF-32E1-67A3-D7F5-2BF74286D516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500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AAD81-6BB6-47EC-C5DE-F035DE3C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Übung: Kubernetes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CDAB0F0-1DE9-F85B-BE7A-B0705763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72E2EC-B46C-2BE8-B2C4-FE8F3ED7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54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8D05AC2-CD7F-3C9C-0CCA-104A3AB72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C9CC14D-F459-E98C-ED74-26E495921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/>
              <a:t>Im Rahmen dieser Übung werden mit </a:t>
            </a:r>
            <a:r>
              <a:rPr lang="de-DE" dirty="0" err="1"/>
              <a:t>kubectl</a:t>
            </a:r>
            <a:r>
              <a:rPr lang="de-DE" dirty="0"/>
              <a:t> und Helm Anwendungen </a:t>
            </a:r>
            <a:r>
              <a:rPr lang="de-DE" dirty="0" err="1"/>
              <a:t>deployed</a:t>
            </a:r>
            <a:r>
              <a:rPr lang="de-DE" dirty="0"/>
              <a:t>.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hlinkClick r:id="rId2"/>
              </a:rPr>
              <a:t>https://github.com/NickStudRepo/Docker-Kubernetes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2885523-9D31-4881-E4FF-9444C2E1718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8A3D4DD-9D2F-8B6E-5E6B-113BAFAAC686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05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38E9F7-5188-B58D-9AEE-ACBABD42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6D3288B-F9F4-92B9-C319-43A930FD8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A06529-C527-8ACB-FBCC-826D121C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55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FC49E4-8BAA-E695-3D5E-DAC289D1F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73DF59A-2684-0AE7-CEBE-7BF052537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Synergie von Docker und Kubernetes</a:t>
            </a:r>
          </a:p>
          <a:p>
            <a:r>
              <a:rPr lang="de-DE" dirty="0"/>
              <a:t>Kubernetes eignet sich für komplexe Anwendungen</a:t>
            </a:r>
          </a:p>
          <a:p>
            <a:r>
              <a:rPr lang="de-DE" dirty="0"/>
              <a:t>Vereinfachung und Automatisierung</a:t>
            </a:r>
          </a:p>
          <a:p>
            <a:r>
              <a:rPr lang="de-DE" dirty="0"/>
              <a:t>Lernkurve und Community-Unterstützung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BEA9AF-EA31-0042-A943-CF898044DA3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E17B2FF-B7AA-CAEF-3E93-898DAC1A914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44250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696E2-E398-6FF6-A682-C8A6696A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5BA53D-7D31-AC26-B8BB-FFAB71C3B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3B38DF-1C6A-A5C7-462C-DD3ACCA7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56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09C2EF-7619-3A0A-725E-FACCE226B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059DCA-3CE9-09F4-3371-80525BFAE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/>
              <a:t>Was nehmt ihr aus der heutigen Vorstellung zu Docker und Kubernetes mit?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AD69224-3849-AFA4-35EE-1880E49E863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F7EFF8-3D95-4DD2-B966-590C8718984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6736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0BF2F-E93A-1175-0CCC-4911B636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81A5DE-82AE-DE0B-B018-EB932D542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8774C0-9AB3-597D-46C6-523EF6B6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57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3EBFB0-6DEB-1722-E19F-09EC8DFDF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30DDBC2-D7D4-E252-AA47-6641B2CE2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sz="3000">
                <a:ea typeface="Verdana"/>
              </a:rPr>
              <a:t>https://k21academy.com/docker-kubernetes/docker-architecture-docker-engine-components-container-lifecycle/</a:t>
            </a:r>
            <a:endParaRPr lang="de-DE"/>
          </a:p>
          <a:p>
            <a:r>
              <a:rPr lang="de-DE"/>
              <a:t>https://</a:t>
            </a:r>
            <a:r>
              <a:rPr lang="de-DE" dirty="0"/>
              <a:t>docs.docker.com/storage/volumes/</a:t>
            </a:r>
          </a:p>
          <a:p>
            <a:r>
              <a:rPr lang="de-DE" dirty="0"/>
              <a:t>https://www.portainer.io/hubfs/portainer-logo-black.svg</a:t>
            </a:r>
            <a:endParaRPr lang="de-DE">
              <a:ea typeface="Verdana" panose="020B0604030504040204"/>
            </a:endParaRPr>
          </a:p>
          <a:p>
            <a:r>
              <a:rPr lang="de-DE" dirty="0"/>
              <a:t>https://rancher.com/docs/one-point-x/img/rancher-logo-nopadding.svg</a:t>
            </a:r>
            <a:endParaRPr lang="de-DE">
              <a:ea typeface="Verdana" panose="020B0604030504040204"/>
            </a:endParaRPr>
          </a:p>
          <a:p>
            <a:r>
              <a:rPr lang="de-DE" dirty="0"/>
              <a:t>https://github.com/rancher/dashboard/blob/b7bae81b4161b65075e2a12cedadca2593e7afd9/docusaurus/docs/getting-started/screenshots/home.png</a:t>
            </a:r>
            <a:endParaRPr lang="de-DE">
              <a:ea typeface="Verdana" panose="020B0604030504040204"/>
            </a:endParaRPr>
          </a:p>
          <a:p>
            <a:r>
              <a:rPr lang="de-DE" dirty="0"/>
              <a:t>https://inductor.medium.com/say-good-bye-to-haproxy-and-keepalived-with-kube-vip-on-your-ha-k8s-control-plane-bb7237eca9fc</a:t>
            </a:r>
            <a:endParaRPr lang="de-DE">
              <a:ea typeface="Verdana" panose="020B0604030504040204"/>
            </a:endParaRPr>
          </a:p>
          <a:p>
            <a:r>
              <a:rPr lang="de-DE" dirty="0"/>
              <a:t>https://longhorn.io/img/logos/longhorn-horizontal-color.png</a:t>
            </a:r>
            <a:endParaRPr lang="de-DE">
              <a:ea typeface="Verdana" panose="020B0604030504040204"/>
            </a:endParaRPr>
          </a:p>
          <a:p>
            <a:r>
              <a:rPr lang="de-DE" dirty="0"/>
              <a:t>https://kube-vip.io/images/kube-vip.png</a:t>
            </a:r>
            <a:endParaRPr lang="de-DE">
              <a:ea typeface="Verdana" panose="020B0604030504040204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160E96-8EBB-C929-7C3C-755F599167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CEA1161-9BCE-5849-F399-F54FAA10DE8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45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314D9-1F23-E429-FCC9-37ACE7CC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 Überblick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8EEE4C-B5F6-614B-61A7-3632D7EFD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EC2EC2-6E52-DC31-E750-45E779AFA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6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CA7C43B-3001-6138-0B77-FFF4EB123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2CF4F91-6AC8-5CB9-41DC-ECCE64A97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/>
            <a:r>
              <a:rPr lang="de-DE" sz="1800" dirty="0">
                <a:ea typeface="+mn-lt"/>
                <a:cs typeface="+mn-lt"/>
              </a:rPr>
              <a:t>Software zur Isolierung von Anwendungen </a:t>
            </a:r>
            <a:r>
              <a:rPr lang="de-DE" sz="1800">
                <a:ea typeface="+mn-lt"/>
                <a:cs typeface="+mn-lt"/>
              </a:rPr>
              <a:t>durch </a:t>
            </a:r>
            <a:r>
              <a:rPr lang="de-DE" sz="1800" b="1" err="1">
                <a:ea typeface="+mn-lt"/>
                <a:cs typeface="+mn-lt"/>
              </a:rPr>
              <a:t>Containervirtualisierung</a:t>
            </a:r>
          </a:p>
          <a:p>
            <a:pPr marL="285750" indent="-285750"/>
            <a:endParaRPr lang="de-DE" sz="1800" b="1" dirty="0">
              <a:ea typeface="+mn-lt"/>
              <a:cs typeface="+mn-lt"/>
            </a:endParaRPr>
          </a:p>
          <a:p>
            <a:pPr marL="285750" indent="-285750"/>
            <a:endParaRPr lang="de-DE" sz="1800" b="1" dirty="0">
              <a:ea typeface="+mn-lt"/>
              <a:cs typeface="+mn-lt"/>
            </a:endParaRPr>
          </a:p>
          <a:p>
            <a:pPr marL="0" indent="0">
              <a:buNone/>
            </a:pPr>
            <a:endParaRPr lang="de-DE" sz="1800" dirty="0">
              <a:ea typeface="+mn-lt"/>
              <a:cs typeface="+mn-lt"/>
            </a:endParaRPr>
          </a:p>
          <a:p>
            <a:pPr marL="285750" indent="-285750"/>
            <a:r>
              <a:rPr lang="de-DE" sz="1800" dirty="0">
                <a:ea typeface="+mn-lt"/>
                <a:cs typeface="+mn-lt"/>
              </a:rPr>
              <a:t>Docker ist eine Open-Source (Go)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78F8829-B36F-E4D8-20A7-2044583AC0A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F83BD42-C092-B6A8-760A-00F767248C7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31F3426-3CD9-ED8C-F9DA-3083062FB9BA}"/>
              </a:ext>
            </a:extLst>
          </p:cNvPr>
          <p:cNvSpPr txBox="1"/>
          <p:nvPr/>
        </p:nvSpPr>
        <p:spPr>
          <a:xfrm>
            <a:off x="679374" y="3057180"/>
            <a:ext cx="10704721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>
                <a:ea typeface="Verdana"/>
              </a:rPr>
              <a:t>Ein Docker Container Image ist ein </a:t>
            </a:r>
            <a:r>
              <a:rPr lang="de-DE" b="1" dirty="0">
                <a:ea typeface="Verdana"/>
              </a:rPr>
              <a:t>leichtgewichtiges</a:t>
            </a:r>
            <a:r>
              <a:rPr lang="de-DE" dirty="0">
                <a:ea typeface="Verdana"/>
              </a:rPr>
              <a:t>, </a:t>
            </a:r>
            <a:r>
              <a:rPr lang="de-DE" b="1" dirty="0">
                <a:ea typeface="Verdana"/>
              </a:rPr>
              <a:t>eigenständiges</a:t>
            </a:r>
            <a:r>
              <a:rPr lang="de-DE" dirty="0">
                <a:ea typeface="Verdana"/>
              </a:rPr>
              <a:t>, </a:t>
            </a:r>
            <a:r>
              <a:rPr lang="de-DE" b="1" dirty="0">
                <a:ea typeface="Verdana"/>
              </a:rPr>
              <a:t>ausführbares Softwarepaket</a:t>
            </a:r>
            <a:r>
              <a:rPr lang="de-DE" dirty="0">
                <a:ea typeface="Verdana"/>
              </a:rPr>
              <a:t>, das alles enthält, was zum Ausführen einer Anwendung erforderlich ist</a:t>
            </a:r>
          </a:p>
        </p:txBody>
      </p:sp>
      <p:pic>
        <p:nvPicPr>
          <p:cNvPr id="10" name="Grafik 9" descr="Ein Bild, das Grafiken, Darstellung, Design, Cartoon enthält.&#10;&#10;Beschreibung automatisch generiert.">
            <a:extLst>
              <a:ext uri="{FF2B5EF4-FFF2-40B4-BE49-F238E27FC236}">
                <a16:creationId xmlns:a16="http://schemas.microsoft.com/office/drawing/2014/main" id="{DC71E41B-859A-D946-7027-E627ACDB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465" y="4383528"/>
            <a:ext cx="3745606" cy="87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73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CE3F8-EE28-4675-EB19-ABDE1B28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die Docker löst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7865113-F2DA-1C19-3179-02F4C053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228EE7-D7CF-A4EA-BEBD-E116563E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7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BD24B1-73E6-2D3B-EE77-347B53C5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8C63403-13BF-15E6-BD87-22B1021BA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200" b="1" dirty="0">
                <a:ea typeface="+mn-lt"/>
                <a:cs typeface="+mn-lt"/>
              </a:rPr>
              <a:t>Dependency Hell: </a:t>
            </a:r>
            <a:endParaRPr lang="en-GB" sz="12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>
                <a:ea typeface="+mn-lt"/>
                <a:cs typeface="+mn-lt"/>
              </a:rPr>
              <a:t>  </a:t>
            </a:r>
            <a:r>
              <a:rPr lang="en-GB" sz="1200" b="1" dirty="0">
                <a:ea typeface="+mn-lt"/>
                <a:cs typeface="+mn-lt"/>
              </a:rPr>
              <a:t>  </a:t>
            </a:r>
            <a:r>
              <a:rPr lang="en-GB" sz="1200" b="1" dirty="0" err="1">
                <a:ea typeface="+mn-lt"/>
                <a:cs typeface="+mn-lt"/>
              </a:rPr>
              <a:t>Versionskonflikte</a:t>
            </a:r>
            <a:r>
              <a:rPr lang="en-GB" sz="1200" dirty="0">
                <a:ea typeface="+mn-lt"/>
                <a:cs typeface="+mn-lt"/>
              </a:rPr>
              <a:t>, </a:t>
            </a:r>
            <a:r>
              <a:rPr lang="en-GB" sz="1200" b="1" dirty="0" err="1">
                <a:ea typeface="+mn-lt"/>
                <a:cs typeface="+mn-lt"/>
              </a:rPr>
              <a:t>Komplexität</a:t>
            </a:r>
            <a:r>
              <a:rPr lang="en-GB" sz="1200" dirty="0">
                <a:ea typeface="+mn-lt"/>
                <a:cs typeface="+mn-lt"/>
              </a:rPr>
              <a:t> </a:t>
            </a:r>
            <a:r>
              <a:rPr lang="en-GB" sz="1200" b="1" dirty="0">
                <a:ea typeface="+mn-lt"/>
                <a:cs typeface="+mn-lt"/>
              </a:rPr>
              <a:t>der </a:t>
            </a:r>
            <a:r>
              <a:rPr lang="en-GB" sz="1200" b="1" dirty="0" err="1">
                <a:ea typeface="+mn-lt"/>
                <a:cs typeface="+mn-lt"/>
              </a:rPr>
              <a:t>Abhängigkeitskette</a:t>
            </a:r>
            <a:r>
              <a:rPr lang="en-GB" sz="1200" dirty="0">
                <a:ea typeface="+mn-lt"/>
                <a:cs typeface="+mn-lt"/>
              </a:rPr>
              <a:t>, </a:t>
            </a:r>
            <a:r>
              <a:rPr lang="en-GB" sz="1200" b="1" dirty="0" err="1">
                <a:ea typeface="+mn-lt"/>
                <a:cs typeface="+mn-lt"/>
              </a:rPr>
              <a:t>Inkonsistenz</a:t>
            </a:r>
            <a:r>
              <a:rPr lang="en-GB" sz="1200" dirty="0">
                <a:ea typeface="+mn-lt"/>
                <a:cs typeface="+mn-lt"/>
              </a:rPr>
              <a:t>,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b="1" dirty="0">
                <a:ea typeface="+mn-lt"/>
                <a:cs typeface="+mn-lt"/>
              </a:rPr>
              <a:t>          </a:t>
            </a:r>
            <a:r>
              <a:rPr lang="en-GB" sz="1200" b="1" dirty="0" err="1">
                <a:ea typeface="+mn-lt"/>
                <a:cs typeface="+mn-lt"/>
              </a:rPr>
              <a:t>Aktualisierungen</a:t>
            </a:r>
            <a:r>
              <a:rPr lang="en-GB" sz="1200" dirty="0">
                <a:ea typeface="+mn-lt"/>
                <a:cs typeface="+mn-lt"/>
              </a:rPr>
              <a:t>, </a:t>
            </a:r>
            <a:r>
              <a:rPr lang="en-GB" sz="1200" b="1" dirty="0">
                <a:ea typeface="+mn-lt"/>
                <a:cs typeface="+mn-lt"/>
              </a:rPr>
              <a:t>Build </a:t>
            </a:r>
            <a:r>
              <a:rPr lang="en-GB" sz="1200" b="1" dirty="0" err="1">
                <a:ea typeface="+mn-lt"/>
                <a:cs typeface="+mn-lt"/>
              </a:rPr>
              <a:t>Bereitstellung</a:t>
            </a:r>
            <a:endParaRPr lang="en-GB" sz="1200">
              <a:ea typeface="Verdan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1200" b="1" dirty="0">
                <a:ea typeface="+mn-lt"/>
                <a:cs typeface="+mn-lt"/>
              </a:rPr>
              <a:t>Docker:</a:t>
            </a:r>
          </a:p>
          <a:p>
            <a:pPr>
              <a:lnSpc>
                <a:spcPct val="150000"/>
              </a:lnSpc>
            </a:pPr>
            <a:r>
              <a:rPr lang="en-GB" sz="1200" b="1" dirty="0" err="1">
                <a:ea typeface="+mn-lt"/>
                <a:cs typeface="+mn-lt"/>
              </a:rPr>
              <a:t>Portabilität</a:t>
            </a:r>
            <a:r>
              <a:rPr lang="en-GB" sz="1200" b="1" dirty="0">
                <a:ea typeface="+mn-lt"/>
                <a:cs typeface="+mn-lt"/>
              </a:rPr>
              <a:t>: </a:t>
            </a:r>
            <a:r>
              <a:rPr lang="en-GB" sz="1200" dirty="0">
                <a:ea typeface="+mn-lt"/>
                <a:cs typeface="+mn-lt"/>
              </a:rPr>
              <a:t>Docker Container </a:t>
            </a:r>
            <a:r>
              <a:rPr lang="en-GB" sz="1200" dirty="0" err="1">
                <a:ea typeface="+mn-lt"/>
                <a:cs typeface="+mn-lt"/>
              </a:rPr>
              <a:t>verpackt</a:t>
            </a:r>
            <a:r>
              <a:rPr lang="en-GB" sz="1200" dirty="0">
                <a:ea typeface="+mn-lt"/>
                <a:cs typeface="+mn-lt"/>
              </a:rPr>
              <a:t> Anwendung und </a:t>
            </a:r>
            <a:r>
              <a:rPr lang="en-GB" sz="1200" dirty="0" err="1">
                <a:ea typeface="+mn-lt"/>
                <a:cs typeface="+mn-lt"/>
              </a:rPr>
              <a:t>Abhängigkeiten</a:t>
            </a:r>
            <a:r>
              <a:rPr lang="en-GB" sz="1200" dirty="0">
                <a:ea typeface="+mn-lt"/>
                <a:cs typeface="+mn-lt"/>
              </a:rPr>
              <a:t> </a:t>
            </a:r>
            <a:endParaRPr lang="de-DE" sz="1200" dirty="0">
              <a:ea typeface="Verdana"/>
            </a:endParaRPr>
          </a:p>
          <a:p>
            <a:pPr>
              <a:lnSpc>
                <a:spcPct val="150000"/>
              </a:lnSpc>
            </a:pPr>
            <a:r>
              <a:rPr lang="en-GB" sz="1200" b="1" dirty="0">
                <a:ea typeface="+mn-lt"/>
                <a:cs typeface="+mn-lt"/>
              </a:rPr>
              <a:t>Isolation:</a:t>
            </a:r>
            <a:r>
              <a:rPr lang="en-GB" sz="1200" dirty="0">
                <a:ea typeface="+mn-lt"/>
                <a:cs typeface="+mn-lt"/>
              </a:rPr>
              <a:t> Container </a:t>
            </a:r>
            <a:r>
              <a:rPr lang="en-GB" sz="1200" err="1">
                <a:ea typeface="+mn-lt"/>
                <a:cs typeface="+mn-lt"/>
              </a:rPr>
              <a:t>ist</a:t>
            </a:r>
            <a:r>
              <a:rPr lang="en-GB" sz="1200">
                <a:ea typeface="+mn-lt"/>
                <a:cs typeface="+mn-lt"/>
              </a:rPr>
              <a:t> </a:t>
            </a:r>
            <a:r>
              <a:rPr lang="en-GB" sz="1200" dirty="0">
                <a:ea typeface="+mn-lt"/>
                <a:cs typeface="+mn-lt"/>
              </a:rPr>
              <a:t>in </a:t>
            </a:r>
            <a:r>
              <a:rPr lang="en-GB" sz="1200" dirty="0" err="1">
                <a:ea typeface="+mn-lt"/>
                <a:cs typeface="+mn-lt"/>
              </a:rPr>
              <a:t>sich</a:t>
            </a:r>
            <a:r>
              <a:rPr lang="en-GB" sz="1200" dirty="0">
                <a:ea typeface="+mn-lt"/>
                <a:cs typeface="+mn-lt"/>
              </a:rPr>
              <a:t> </a:t>
            </a:r>
            <a:r>
              <a:rPr lang="en-GB" sz="1200" dirty="0" err="1">
                <a:ea typeface="+mn-lt"/>
                <a:cs typeface="+mn-lt"/>
              </a:rPr>
              <a:t>geschlossen</a:t>
            </a:r>
            <a:endParaRPr lang="en-GB" sz="1200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GB" sz="1200" b="1" dirty="0" err="1">
                <a:ea typeface="+mn-lt"/>
                <a:cs typeface="+mn-lt"/>
              </a:rPr>
              <a:t>Konsistenz</a:t>
            </a:r>
            <a:r>
              <a:rPr lang="en-GB" sz="1200" b="1" dirty="0">
                <a:ea typeface="+mn-lt"/>
                <a:cs typeface="+mn-lt"/>
              </a:rPr>
              <a:t>: </a:t>
            </a:r>
            <a:r>
              <a:rPr lang="en-GB" sz="1200" err="1">
                <a:ea typeface="+mn-lt"/>
                <a:cs typeface="+mn-lt"/>
              </a:rPr>
              <a:t>unabhängig</a:t>
            </a:r>
            <a:r>
              <a:rPr lang="en-GB" sz="1200" dirty="0">
                <a:ea typeface="+mn-lt"/>
                <a:cs typeface="+mn-lt"/>
              </a:rPr>
              <a:t> </a:t>
            </a:r>
            <a:r>
              <a:rPr lang="en-GB" sz="1200">
                <a:ea typeface="+mn-lt"/>
                <a:cs typeface="+mn-lt"/>
              </a:rPr>
              <a:t>von </a:t>
            </a:r>
            <a:r>
              <a:rPr lang="en-GB" sz="1200" dirty="0">
                <a:ea typeface="+mn-lt"/>
                <a:cs typeface="+mn-lt"/>
              </a:rPr>
              <a:t>der </a:t>
            </a:r>
            <a:r>
              <a:rPr lang="en-GB" sz="1200" dirty="0" err="1">
                <a:ea typeface="+mn-lt"/>
                <a:cs typeface="+mn-lt"/>
              </a:rPr>
              <a:t>Umgebung</a:t>
            </a:r>
            <a:endParaRPr lang="en-GB" sz="1200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GB" sz="1200" b="1" dirty="0" err="1">
                <a:ea typeface="+mn-lt"/>
                <a:cs typeface="+mn-lt"/>
              </a:rPr>
              <a:t>Skalierbarkeit</a:t>
            </a:r>
            <a:r>
              <a:rPr lang="en-GB" sz="1200" b="1" dirty="0">
                <a:ea typeface="+mn-lt"/>
                <a:cs typeface="+mn-lt"/>
              </a:rPr>
              <a:t>: </a:t>
            </a:r>
            <a:r>
              <a:rPr lang="en-GB" sz="1200" dirty="0" err="1">
                <a:ea typeface="+mn-lt"/>
                <a:cs typeface="+mn-lt"/>
              </a:rPr>
              <a:t>horizontale</a:t>
            </a:r>
            <a:r>
              <a:rPr lang="en-GB" sz="1200" dirty="0">
                <a:ea typeface="+mn-lt"/>
                <a:cs typeface="+mn-lt"/>
              </a:rPr>
              <a:t> </a:t>
            </a:r>
            <a:r>
              <a:rPr lang="en-GB" sz="1200" dirty="0" err="1">
                <a:ea typeface="+mn-lt"/>
                <a:cs typeface="+mn-lt"/>
              </a:rPr>
              <a:t>Skalierung</a:t>
            </a:r>
            <a:r>
              <a:rPr lang="en-GB" sz="1200" dirty="0">
                <a:ea typeface="+mn-lt"/>
                <a:cs typeface="+mn-lt"/>
              </a:rPr>
              <a:t> </a:t>
            </a:r>
            <a:r>
              <a:rPr lang="en-GB" sz="1200" dirty="0" err="1">
                <a:ea typeface="+mn-lt"/>
                <a:cs typeface="+mn-lt"/>
              </a:rPr>
              <a:t>durch</a:t>
            </a:r>
            <a:r>
              <a:rPr lang="en-GB" sz="1200" dirty="0">
                <a:ea typeface="+mn-lt"/>
                <a:cs typeface="+mn-lt"/>
              </a:rPr>
              <a:t> </a:t>
            </a:r>
            <a:r>
              <a:rPr lang="en-GB" sz="1200" dirty="0" err="1">
                <a:ea typeface="+mn-lt"/>
                <a:cs typeface="+mn-lt"/>
              </a:rPr>
              <a:t>mehrere</a:t>
            </a:r>
            <a:r>
              <a:rPr lang="en-GB" sz="1200" dirty="0">
                <a:ea typeface="+mn-lt"/>
                <a:cs typeface="+mn-lt"/>
              </a:rPr>
              <a:t> Container</a:t>
            </a:r>
          </a:p>
          <a:p>
            <a:pPr>
              <a:lnSpc>
                <a:spcPct val="150000"/>
              </a:lnSpc>
            </a:pPr>
            <a:r>
              <a:rPr lang="en-GB" sz="1200" b="1" dirty="0">
                <a:ea typeface="+mn-lt"/>
                <a:cs typeface="+mn-lt"/>
              </a:rPr>
              <a:t>Schnelle </a:t>
            </a:r>
            <a:r>
              <a:rPr lang="en-GB" sz="1200" b="1" dirty="0" err="1">
                <a:ea typeface="+mn-lt"/>
                <a:cs typeface="+mn-lt"/>
              </a:rPr>
              <a:t>Bereitstellung</a:t>
            </a:r>
            <a:r>
              <a:rPr lang="en-GB" sz="1200" b="1" dirty="0">
                <a:ea typeface="+mn-lt"/>
                <a:cs typeface="+mn-lt"/>
              </a:rPr>
              <a:t>: </a:t>
            </a:r>
            <a:r>
              <a:rPr lang="en-GB" sz="1200" dirty="0" err="1">
                <a:ea typeface="+mn-lt"/>
                <a:cs typeface="+mn-lt"/>
              </a:rPr>
              <a:t>leichtgewichtig</a:t>
            </a:r>
            <a:r>
              <a:rPr lang="en-GB" sz="1200" dirty="0">
                <a:ea typeface="+mn-lt"/>
                <a:cs typeface="+mn-lt"/>
              </a:rPr>
              <a:t> und </a:t>
            </a:r>
            <a:r>
              <a:rPr lang="en-GB" sz="1200" err="1">
                <a:ea typeface="+mn-lt"/>
                <a:cs typeface="+mn-lt"/>
              </a:rPr>
              <a:t>notwendige</a:t>
            </a:r>
            <a:r>
              <a:rPr lang="en-GB" sz="1200" dirty="0">
                <a:ea typeface="+mn-lt"/>
                <a:cs typeface="+mn-lt"/>
              </a:rPr>
              <a:t>/</a:t>
            </a:r>
            <a:r>
              <a:rPr lang="en-GB" sz="1200" err="1">
                <a:ea typeface="+mn-lt"/>
                <a:cs typeface="+mn-lt"/>
              </a:rPr>
              <a:t>minimale</a:t>
            </a:r>
            <a:r>
              <a:rPr lang="en-GB" sz="1200" dirty="0">
                <a:ea typeface="+mn-lt"/>
                <a:cs typeface="+mn-lt"/>
              </a:rPr>
              <a:t> </a:t>
            </a:r>
            <a:r>
              <a:rPr lang="en-GB" sz="1200" dirty="0" err="1">
                <a:ea typeface="+mn-lt"/>
                <a:cs typeface="+mn-lt"/>
              </a:rPr>
              <a:t>Abhängigkeiten</a:t>
            </a:r>
            <a:endParaRPr lang="en-GB" sz="1200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GB" sz="1200" b="1" err="1">
                <a:ea typeface="+mn-lt"/>
                <a:cs typeface="+mn-lt"/>
              </a:rPr>
              <a:t>Entwicklungsumgebungen</a:t>
            </a:r>
          </a:p>
          <a:p>
            <a:pPr>
              <a:lnSpc>
                <a:spcPct val="150000"/>
              </a:lnSpc>
            </a:pPr>
            <a:r>
              <a:rPr lang="en-GB" sz="1200" b="1" err="1">
                <a:ea typeface="+mn-lt"/>
                <a:cs typeface="+mn-lt"/>
              </a:rPr>
              <a:t>Ressourcenoptimierung</a:t>
            </a:r>
          </a:p>
        </p:txBody>
      </p:sp>
      <p:pic>
        <p:nvPicPr>
          <p:cNvPr id="10" name="Grafik 9" descr="Ein Bild, das Grafiken, Darstellung, Design, Cartoon enthält.&#10;&#10;Beschreibung automatisch generiert.">
            <a:extLst>
              <a:ext uri="{FF2B5EF4-FFF2-40B4-BE49-F238E27FC236}">
                <a16:creationId xmlns:a16="http://schemas.microsoft.com/office/drawing/2014/main" id="{5BEB914A-0292-5FBE-F1B7-2AEBA674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972" y="1464317"/>
            <a:ext cx="3745606" cy="87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72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42415-BD97-1EC3-C9CF-B17D26F6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Container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A7A2B8-EFCB-7FA4-19ED-0F680F6F6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006E28-9FEC-D3DD-7DED-1DCC4E17C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8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55EAC2-B2BB-F5C4-31D1-939EB04C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964DC08-71CD-EEA2-5CAE-5B376BD73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1672" y="1993582"/>
            <a:ext cx="4612536" cy="3457475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de-DE" sz="1600" dirty="0">
                <a:ea typeface="+mn-lt"/>
                <a:cs typeface="+mn-lt"/>
              </a:rPr>
              <a:t>Ein Container ist ein </a:t>
            </a:r>
            <a:r>
              <a:rPr lang="de-DE" sz="1600" b="1" dirty="0">
                <a:ea typeface="+mn-lt"/>
                <a:cs typeface="+mn-lt"/>
              </a:rPr>
              <a:t>leichtgewichtiges</a:t>
            </a:r>
            <a:r>
              <a:rPr lang="de-DE" sz="1600" dirty="0">
                <a:ea typeface="+mn-lt"/>
                <a:cs typeface="+mn-lt"/>
              </a:rPr>
              <a:t>, </a:t>
            </a:r>
            <a:r>
              <a:rPr lang="de-DE" sz="1600" b="1" dirty="0">
                <a:ea typeface="+mn-lt"/>
                <a:cs typeface="+mn-lt"/>
              </a:rPr>
              <a:t>eigenständiges</a:t>
            </a:r>
            <a:r>
              <a:rPr lang="de-DE" sz="1600" dirty="0">
                <a:ea typeface="+mn-lt"/>
                <a:cs typeface="+mn-lt"/>
              </a:rPr>
              <a:t>, </a:t>
            </a:r>
            <a:r>
              <a:rPr lang="de-DE" sz="1600" b="1" dirty="0">
                <a:ea typeface="+mn-lt"/>
                <a:cs typeface="+mn-lt"/>
              </a:rPr>
              <a:t>ausführbares Softwarepaket</a:t>
            </a:r>
            <a:r>
              <a:rPr lang="de-DE" sz="1600" dirty="0">
                <a:ea typeface="+mn-lt"/>
                <a:cs typeface="+mn-lt"/>
              </a:rPr>
              <a:t>, das alles enthält, was zur Ausführung einer Anwendung erforderlich ist: 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1600" b="1" dirty="0">
                <a:ea typeface="+mn-lt"/>
                <a:cs typeface="+mn-lt"/>
              </a:rPr>
              <a:t>Code</a:t>
            </a:r>
            <a:r>
              <a:rPr lang="de-DE" sz="1600" dirty="0">
                <a:ea typeface="+mn-lt"/>
                <a:cs typeface="+mn-lt"/>
              </a:rPr>
              <a:t>, </a:t>
            </a:r>
            <a:r>
              <a:rPr lang="de-DE" sz="1600" b="1" dirty="0">
                <a:ea typeface="+mn-lt"/>
                <a:cs typeface="+mn-lt"/>
              </a:rPr>
              <a:t>Laufzeit</a:t>
            </a:r>
            <a:r>
              <a:rPr lang="de-DE" sz="1600" dirty="0">
                <a:ea typeface="+mn-lt"/>
                <a:cs typeface="+mn-lt"/>
              </a:rPr>
              <a:t>, </a:t>
            </a:r>
            <a:r>
              <a:rPr lang="de-DE" sz="1600" b="1" dirty="0">
                <a:ea typeface="+mn-lt"/>
                <a:cs typeface="+mn-lt"/>
              </a:rPr>
              <a:t>Systemtools</a:t>
            </a:r>
            <a:r>
              <a:rPr lang="de-DE" sz="1600" dirty="0">
                <a:ea typeface="+mn-lt"/>
                <a:cs typeface="+mn-lt"/>
              </a:rPr>
              <a:t>, </a:t>
            </a:r>
            <a:r>
              <a:rPr lang="de-DE" sz="1600" b="1" dirty="0">
                <a:ea typeface="+mn-lt"/>
                <a:cs typeface="+mn-lt"/>
              </a:rPr>
              <a:t>Systembibliotheken </a:t>
            </a:r>
            <a:r>
              <a:rPr lang="de-DE" sz="1600" dirty="0">
                <a:ea typeface="+mn-lt"/>
                <a:cs typeface="+mn-lt"/>
              </a:rPr>
              <a:t>und </a:t>
            </a:r>
            <a:r>
              <a:rPr lang="de-DE" sz="1600" b="1" dirty="0">
                <a:ea typeface="+mn-lt"/>
                <a:cs typeface="+mn-lt"/>
              </a:rPr>
              <a:t>Einstellungen</a:t>
            </a:r>
            <a:r>
              <a:rPr lang="de-DE" sz="1600" dirty="0">
                <a:ea typeface="+mn-lt"/>
                <a:cs typeface="+mn-lt"/>
              </a:rPr>
              <a:t>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1600" dirty="0">
              <a:ea typeface="Verdana" panose="020B0604030504040204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1600" dirty="0">
                <a:ea typeface="Verdana" panose="020B0604030504040204"/>
              </a:rPr>
              <a:t>Ist das eine VM?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95AF29F-9442-0597-B99C-BE356D6CC28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5A438B7-D191-436E-EE0C-ED6829C1BD1A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 descr="Ein Bild, das Text, Screenshot, Schrift, Logo enthält.&#10;&#10;Beschreibung automatisch generiert.">
            <a:extLst>
              <a:ext uri="{FF2B5EF4-FFF2-40B4-BE49-F238E27FC236}">
                <a16:creationId xmlns:a16="http://schemas.microsoft.com/office/drawing/2014/main" id="{1E37A917-4686-E64E-763B-6B30ABC11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652" y="1400419"/>
            <a:ext cx="4874407" cy="42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59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E32067-47AE-CDD3-5313-2A418CC7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Klassischer Ansatz</a:t>
            </a:r>
            <a:br>
              <a:rPr lang="de-DE" dirty="0"/>
            </a:br>
            <a:r>
              <a:rPr lang="de-DE" dirty="0"/>
              <a:t>(ohne VM oder Container)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1869A52-BF37-7688-7A71-9A3A773C4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Philipp Weber &amp; Nick Schreiber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9411B7-3F3B-493B-04FF-FA7AA0D15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1D32-139B-4C55-A3C3-B5F4791988C6}" type="slidenum">
              <a:rPr lang="de-DE" sz="1600" smtClean="0">
                <a:solidFill>
                  <a:schemeClr val="bg1"/>
                </a:solidFill>
              </a:rPr>
              <a:t>9</a:t>
            </a:fld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B40019-7247-0456-8172-75DE736CB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z="1600">
                <a:solidFill>
                  <a:schemeClr val="bg1"/>
                </a:solidFill>
              </a:rPr>
              <a:t>9. Januar 2023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3FE39A-AE3B-D6F4-0F3D-A834C6270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811" y="2267434"/>
            <a:ext cx="4318830" cy="3776377"/>
          </a:xfrm>
        </p:spPr>
        <p:txBody>
          <a:bodyPr/>
          <a:lstStyle/>
          <a:p>
            <a:r>
              <a:rPr lang="de-DE" sz="2000" dirty="0">
                <a:ea typeface="Verdana"/>
              </a:rPr>
              <a:t>Ressourcennutzung</a:t>
            </a:r>
          </a:p>
          <a:p>
            <a:r>
              <a:rPr lang="de-DE" sz="2000" dirty="0">
                <a:ea typeface="Verdana"/>
              </a:rPr>
              <a:t>Gegenseitige Beeinflussung!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8D96B4C-70F5-5FD1-DB1C-BD251BE2062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149AE43-7B8F-B0F7-0858-6E74770A42F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B5181E50-115B-B361-52D4-B81B12FA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160" y="1921169"/>
            <a:ext cx="6822558" cy="376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314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9FCC8E7-1E8F-45B9-AD3C-EA7A68AAAFCA}" vid="{7F09CB06-AB0F-4F86-917B-2854AD24C1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0</TotalTime>
  <Words>1896</Words>
  <Application>Microsoft Office PowerPoint</Application>
  <PresentationFormat>Breitbild</PresentationFormat>
  <Paragraphs>406</Paragraphs>
  <Slides>57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62" baseType="lpstr">
      <vt:lpstr>Arial</vt:lpstr>
      <vt:lpstr>Calibri</vt:lpstr>
      <vt:lpstr>Consolas</vt:lpstr>
      <vt:lpstr>Verdana</vt:lpstr>
      <vt:lpstr>Theme1</vt:lpstr>
      <vt:lpstr>Data Engineering: Docker &amp; Kubernetes</vt:lpstr>
      <vt:lpstr>GitHub Repository</vt:lpstr>
      <vt:lpstr>Agenda</vt:lpstr>
      <vt:lpstr>Motivation</vt:lpstr>
      <vt:lpstr>Docker</vt:lpstr>
      <vt:lpstr>Docker Überblick</vt:lpstr>
      <vt:lpstr>Probleme die Docker löst</vt:lpstr>
      <vt:lpstr>Container</vt:lpstr>
      <vt:lpstr>Klassischer Ansatz (ohne VM oder Container)</vt:lpstr>
      <vt:lpstr>Ressourcennutzung</vt:lpstr>
      <vt:lpstr>Fazit Container vs. VM</vt:lpstr>
      <vt:lpstr>Container: Lebenszyklus</vt:lpstr>
      <vt:lpstr>Container Teilen</vt:lpstr>
      <vt:lpstr>Docker Architektur</vt:lpstr>
      <vt:lpstr>Docker Architektur</vt:lpstr>
      <vt:lpstr>Docker Container Runtime</vt:lpstr>
      <vt:lpstr>Runtime Komponenten</vt:lpstr>
      <vt:lpstr>Deklaration: Dockerfile</vt:lpstr>
      <vt:lpstr>Demo: Dockerfile</vt:lpstr>
      <vt:lpstr>Volume</vt:lpstr>
      <vt:lpstr>Docker Compose</vt:lpstr>
      <vt:lpstr>Demo: Docker Compose</vt:lpstr>
      <vt:lpstr>Anwendungsfälle</vt:lpstr>
      <vt:lpstr>Dev Container</vt:lpstr>
      <vt:lpstr>Demo: Dev Container</vt:lpstr>
      <vt:lpstr>Dashboard: Docker Desktop</vt:lpstr>
      <vt:lpstr>Dashboard: Portainer</vt:lpstr>
      <vt:lpstr>Demo: Portainer</vt:lpstr>
      <vt:lpstr>Alternative: Podman</vt:lpstr>
      <vt:lpstr>Alternative: LXC/LXD</vt:lpstr>
      <vt:lpstr>Zusammenfassung</vt:lpstr>
      <vt:lpstr>Übung Docker</vt:lpstr>
      <vt:lpstr>Übung Dev Container</vt:lpstr>
      <vt:lpstr>Kubernetes</vt:lpstr>
      <vt:lpstr>Kubernetes: Überblick</vt:lpstr>
      <vt:lpstr>Kubernetes Features</vt:lpstr>
      <vt:lpstr>Kubernetes Begriffe</vt:lpstr>
      <vt:lpstr>Kubernetes: Architektur</vt:lpstr>
      <vt:lpstr>Komponenten</vt:lpstr>
      <vt:lpstr>Kubernetes Konfiguration</vt:lpstr>
      <vt:lpstr>Kubernetes Konfiguration</vt:lpstr>
      <vt:lpstr>Demo: Kubernetes Konfiguration eines einfachen Clusters</vt:lpstr>
      <vt:lpstr>Deployment Strategie: Recreate</vt:lpstr>
      <vt:lpstr>Deployment Strategie: Rolling Update und Rollback</vt:lpstr>
      <vt:lpstr>Helm</vt:lpstr>
      <vt:lpstr>Helm</vt:lpstr>
      <vt:lpstr>Virtual IP: kube-vip</vt:lpstr>
      <vt:lpstr>Virtual IP: kube-vip</vt:lpstr>
      <vt:lpstr>Persistent Storage: Longhorn</vt:lpstr>
      <vt:lpstr>Persistent Storage: Longhorn</vt:lpstr>
      <vt:lpstr>Demo: Portainer</vt:lpstr>
      <vt:lpstr>Alternative: Docker Swarm</vt:lpstr>
      <vt:lpstr>Zusammenfassung</vt:lpstr>
      <vt:lpstr>Übung: Kubernetes</vt:lpstr>
      <vt:lpstr>Fazit</vt:lpstr>
      <vt:lpstr>Reflexion</vt:lpstr>
      <vt:lpstr>Bildquellen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Weber</dc:creator>
  <cp:lastModifiedBy>Philipp Weber</cp:lastModifiedBy>
  <cp:revision>785</cp:revision>
  <dcterms:created xsi:type="dcterms:W3CDTF">2023-12-21T12:47:26Z</dcterms:created>
  <dcterms:modified xsi:type="dcterms:W3CDTF">2024-01-08T06:34:36Z</dcterms:modified>
</cp:coreProperties>
</file>